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itadel Script" panose="020B0604020202020204" charset="0"/>
      <p:regular r:id="rId10"/>
    </p:embeddedFont>
    <p:embeddedFont>
      <p:font typeface="Helvetica"/>
      <p:regular r:id="rId11"/>
    </p:embeddedFont>
    <p:embeddedFont>
      <p:font typeface="Helvetica Bold" panose="020B0604020202020204" charset="0"/>
      <p:regular r:id="rId12"/>
    </p:embeddedFont>
    <p:embeddedFont>
      <p:font typeface="Telegraf" panose="020B0604020202020204" charset="0"/>
      <p:regular r:id="rId13"/>
    </p:embeddedFont>
    <p:embeddedFont>
      <p:font typeface="Telegraf Bold" panose="020B0604020202020204" charset="0"/>
      <p:regular r:id="rId14"/>
    </p:embeddedFont>
    <p:embeddedFont>
      <p:font typeface="Telegraf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120"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Freeform 2"/>
          <p:cNvSpPr/>
          <p:nvPr/>
        </p:nvSpPr>
        <p:spPr>
          <a:xfrm rot="-10800000">
            <a:off x="-187111" y="-371862"/>
            <a:ext cx="7453192" cy="5515362"/>
          </a:xfrm>
          <a:custGeom>
            <a:avLst/>
            <a:gdLst/>
            <a:ahLst/>
            <a:cxnLst/>
            <a:rect l="l" t="t" r="r" b="b"/>
            <a:pathLst>
              <a:path w="7453192" h="5515362">
                <a:moveTo>
                  <a:pt x="0" y="0"/>
                </a:moveTo>
                <a:lnTo>
                  <a:pt x="7453192" y="0"/>
                </a:lnTo>
                <a:lnTo>
                  <a:pt x="7453192" y="5515362"/>
                </a:lnTo>
                <a:lnTo>
                  <a:pt x="0" y="55153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375417" y="8197080"/>
            <a:ext cx="7883883" cy="1345025"/>
          </a:xfrm>
          <a:prstGeom prst="rect">
            <a:avLst/>
          </a:prstGeom>
        </p:spPr>
        <p:txBody>
          <a:bodyPr lIns="0" tIns="0" rIns="0" bIns="0" rtlCol="0" anchor="t">
            <a:spAutoFit/>
          </a:bodyPr>
          <a:lstStyle/>
          <a:p>
            <a:pPr algn="r">
              <a:lnSpc>
                <a:spcPts val="5123"/>
              </a:lnSpc>
            </a:pPr>
            <a:r>
              <a:rPr lang="en-US" sz="4657" b="1">
                <a:solidFill>
                  <a:srgbClr val="FFFFFF"/>
                </a:solidFill>
                <a:latin typeface="Helvetica Bold"/>
                <a:ea typeface="Helvetica Bold"/>
                <a:cs typeface="Helvetica Bold"/>
                <a:sym typeface="Helvetica Bold"/>
              </a:rPr>
              <a:t>Voucher Redemption App</a:t>
            </a:r>
          </a:p>
          <a:p>
            <a:pPr algn="r">
              <a:lnSpc>
                <a:spcPts val="5123"/>
              </a:lnSpc>
            </a:pPr>
            <a:r>
              <a:rPr lang="en-US" sz="4657" b="1">
                <a:solidFill>
                  <a:srgbClr val="FFFFFF"/>
                </a:solidFill>
                <a:latin typeface="Helvetica Bold"/>
                <a:ea typeface="Helvetica Bold"/>
                <a:cs typeface="Helvetica Bold"/>
                <a:sym typeface="Helvetica Bold"/>
              </a:rPr>
              <a:t>MERN Stack</a:t>
            </a:r>
          </a:p>
        </p:txBody>
      </p:sp>
      <p:sp>
        <p:nvSpPr>
          <p:cNvPr id="4" name="TextBox 4"/>
          <p:cNvSpPr txBox="1"/>
          <p:nvPr/>
        </p:nvSpPr>
        <p:spPr>
          <a:xfrm>
            <a:off x="1028700" y="3679931"/>
            <a:ext cx="10068713" cy="2397159"/>
          </a:xfrm>
          <a:prstGeom prst="rect">
            <a:avLst/>
          </a:prstGeom>
        </p:spPr>
        <p:txBody>
          <a:bodyPr lIns="0" tIns="0" rIns="0" bIns="0" rtlCol="0" anchor="t">
            <a:spAutoFit/>
          </a:bodyPr>
          <a:lstStyle/>
          <a:p>
            <a:pPr algn="l">
              <a:lnSpc>
                <a:spcPts val="16278"/>
              </a:lnSpc>
            </a:pPr>
            <a:r>
              <a:rPr lang="en-US" sz="14798">
                <a:solidFill>
                  <a:srgbClr val="FFFFFF"/>
                </a:solidFill>
                <a:latin typeface="Citadel Script"/>
                <a:ea typeface="Citadel Script"/>
                <a:cs typeface="Citadel Script"/>
                <a:sym typeface="Citadel Script"/>
              </a:rPr>
              <a:t>CarterRewards</a:t>
            </a:r>
          </a:p>
        </p:txBody>
      </p:sp>
      <p:sp>
        <p:nvSpPr>
          <p:cNvPr id="5" name="TextBox 5"/>
          <p:cNvSpPr txBox="1"/>
          <p:nvPr/>
        </p:nvSpPr>
        <p:spPr>
          <a:xfrm>
            <a:off x="4962586" y="5556638"/>
            <a:ext cx="10068713" cy="907556"/>
          </a:xfrm>
          <a:prstGeom prst="rect">
            <a:avLst/>
          </a:prstGeom>
        </p:spPr>
        <p:txBody>
          <a:bodyPr lIns="0" tIns="0" rIns="0" bIns="0" rtlCol="0" anchor="t">
            <a:spAutoFit/>
          </a:bodyPr>
          <a:lstStyle/>
          <a:p>
            <a:pPr algn="ctr">
              <a:lnSpc>
                <a:spcPts val="7263"/>
              </a:lnSpc>
              <a:spcBef>
                <a:spcPct val="0"/>
              </a:spcBef>
            </a:pPr>
            <a:r>
              <a:rPr lang="en-US" sz="5188">
                <a:solidFill>
                  <a:srgbClr val="FFFFFF"/>
                </a:solidFill>
                <a:latin typeface="Helvetica"/>
                <a:ea typeface="Helvetica"/>
                <a:cs typeface="Helvetica"/>
                <a:sym typeface="Helvetica"/>
              </a:rPr>
              <a:t>by Carter Banking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Freeform 2"/>
          <p:cNvSpPr/>
          <p:nvPr/>
        </p:nvSpPr>
        <p:spPr>
          <a:xfrm>
            <a:off x="12594784" y="-775978"/>
            <a:ext cx="6379535" cy="4114800"/>
          </a:xfrm>
          <a:custGeom>
            <a:avLst/>
            <a:gdLst/>
            <a:ahLst/>
            <a:cxnLst/>
            <a:rect l="l" t="t" r="r" b="b"/>
            <a:pathLst>
              <a:path w="6379535" h="4114800">
                <a:moveTo>
                  <a:pt x="0" y="0"/>
                </a:moveTo>
                <a:lnTo>
                  <a:pt x="6379535" y="0"/>
                </a:lnTo>
                <a:lnTo>
                  <a:pt x="637953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47010" y="1654257"/>
            <a:ext cx="7440990" cy="8632743"/>
          </a:xfrm>
          <a:custGeom>
            <a:avLst/>
            <a:gdLst/>
            <a:ahLst/>
            <a:cxnLst/>
            <a:rect l="l" t="t" r="r" b="b"/>
            <a:pathLst>
              <a:path w="7440990" h="8632743">
                <a:moveTo>
                  <a:pt x="0" y="0"/>
                </a:moveTo>
                <a:lnTo>
                  <a:pt x="7440990" y="0"/>
                </a:lnTo>
                <a:lnTo>
                  <a:pt x="7440990" y="8632743"/>
                </a:lnTo>
                <a:lnTo>
                  <a:pt x="0" y="8632743"/>
                </a:lnTo>
                <a:lnTo>
                  <a:pt x="0" y="0"/>
                </a:lnTo>
                <a:close/>
              </a:path>
            </a:pathLst>
          </a:custGeom>
          <a:blipFill>
            <a:blip r:embed="rId4"/>
            <a:stretch>
              <a:fillRect l="-32875" t="-19162" r="-74495"/>
            </a:stretch>
          </a:blipFill>
        </p:spPr>
        <p:txBody>
          <a:bodyPr/>
          <a:lstStyle/>
          <a:p>
            <a:endParaRPr lang="en-US"/>
          </a:p>
        </p:txBody>
      </p:sp>
      <p:sp>
        <p:nvSpPr>
          <p:cNvPr id="4" name="Freeform 4"/>
          <p:cNvSpPr/>
          <p:nvPr/>
        </p:nvSpPr>
        <p:spPr>
          <a:xfrm rot="5400000">
            <a:off x="10221453" y="925806"/>
            <a:ext cx="1251113" cy="1456901"/>
          </a:xfrm>
          <a:custGeom>
            <a:avLst/>
            <a:gdLst/>
            <a:ahLst/>
            <a:cxnLst/>
            <a:rect l="l" t="t" r="r" b="b"/>
            <a:pathLst>
              <a:path w="1251113" h="1456901">
                <a:moveTo>
                  <a:pt x="0" y="0"/>
                </a:moveTo>
                <a:lnTo>
                  <a:pt x="1251113" y="0"/>
                </a:lnTo>
                <a:lnTo>
                  <a:pt x="1251113" y="1456901"/>
                </a:lnTo>
                <a:lnTo>
                  <a:pt x="0" y="14569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0" y="8245092"/>
            <a:ext cx="2196850" cy="406192"/>
            <a:chOff x="0" y="0"/>
            <a:chExt cx="479625" cy="88681"/>
          </a:xfrm>
        </p:grpSpPr>
        <p:sp>
          <p:nvSpPr>
            <p:cNvPr id="6" name="Freeform 6"/>
            <p:cNvSpPr/>
            <p:nvPr/>
          </p:nvSpPr>
          <p:spPr>
            <a:xfrm>
              <a:off x="0" y="0"/>
              <a:ext cx="479625" cy="88681"/>
            </a:xfrm>
            <a:custGeom>
              <a:avLst/>
              <a:gdLst/>
              <a:ahLst/>
              <a:cxnLst/>
              <a:rect l="l" t="t" r="r" b="b"/>
              <a:pathLst>
                <a:path w="479625" h="88681">
                  <a:moveTo>
                    <a:pt x="0" y="0"/>
                  </a:moveTo>
                  <a:lnTo>
                    <a:pt x="479625" y="0"/>
                  </a:lnTo>
                  <a:lnTo>
                    <a:pt x="479625" y="88681"/>
                  </a:lnTo>
                  <a:lnTo>
                    <a:pt x="0" y="88681"/>
                  </a:lnTo>
                  <a:close/>
                </a:path>
              </a:pathLst>
            </a:custGeom>
            <a:solidFill>
              <a:srgbClr val="C9E265"/>
            </a:solidFill>
          </p:spPr>
          <p:txBody>
            <a:bodyPr/>
            <a:lstStyle/>
            <a:p>
              <a:endParaRPr lang="en-US"/>
            </a:p>
          </p:txBody>
        </p:sp>
        <p:sp>
          <p:nvSpPr>
            <p:cNvPr id="7" name="TextBox 7"/>
            <p:cNvSpPr txBox="1"/>
            <p:nvPr/>
          </p:nvSpPr>
          <p:spPr>
            <a:xfrm>
              <a:off x="0" y="0"/>
              <a:ext cx="479625" cy="88681"/>
            </a:xfrm>
            <a:prstGeom prst="rect">
              <a:avLst/>
            </a:prstGeom>
          </p:spPr>
          <p:txBody>
            <a:bodyPr lIns="50800" tIns="50800" rIns="50800" bIns="50800" rtlCol="0" anchor="ctr"/>
            <a:lstStyle/>
            <a:p>
              <a:pPr algn="ctr">
                <a:lnSpc>
                  <a:spcPts val="2999"/>
                </a:lnSpc>
              </a:pPr>
              <a:endParaRPr/>
            </a:p>
          </p:txBody>
        </p:sp>
      </p:grpSp>
      <p:sp>
        <p:nvSpPr>
          <p:cNvPr id="8" name="AutoShape 8"/>
          <p:cNvSpPr/>
          <p:nvPr/>
        </p:nvSpPr>
        <p:spPr>
          <a:xfrm rot="10799999">
            <a:off x="4389779" y="9181776"/>
            <a:ext cx="1582761" cy="0"/>
          </a:xfrm>
          <a:prstGeom prst="line">
            <a:avLst/>
          </a:prstGeom>
          <a:ln w="19050" cap="flat">
            <a:solidFill>
              <a:srgbClr val="FFFFFF">
                <a:alpha val="31765"/>
              </a:srgbClr>
            </a:solidFill>
            <a:prstDash val="solid"/>
            <a:headEnd type="none" w="sm" len="sm"/>
            <a:tailEnd type="none" w="sm" len="sm"/>
          </a:ln>
        </p:spPr>
        <p:txBody>
          <a:bodyPr/>
          <a:lstStyle/>
          <a:p>
            <a:endParaRPr lang="en-US"/>
          </a:p>
        </p:txBody>
      </p:sp>
      <p:sp>
        <p:nvSpPr>
          <p:cNvPr id="9" name="TextBox 9"/>
          <p:cNvSpPr txBox="1"/>
          <p:nvPr/>
        </p:nvSpPr>
        <p:spPr>
          <a:xfrm>
            <a:off x="1028700" y="1568702"/>
            <a:ext cx="7852141" cy="1350010"/>
          </a:xfrm>
          <a:prstGeom prst="rect">
            <a:avLst/>
          </a:prstGeom>
        </p:spPr>
        <p:txBody>
          <a:bodyPr lIns="0" tIns="0" rIns="0" bIns="0" rtlCol="0" anchor="t">
            <a:spAutoFit/>
          </a:bodyPr>
          <a:lstStyle/>
          <a:p>
            <a:pPr algn="l">
              <a:lnSpc>
                <a:spcPts val="9679"/>
              </a:lnSpc>
            </a:pPr>
            <a:r>
              <a:rPr lang="en-US" sz="8799">
                <a:solidFill>
                  <a:srgbClr val="FFFFFF"/>
                </a:solidFill>
                <a:latin typeface="Telegraf"/>
                <a:ea typeface="Telegraf"/>
                <a:cs typeface="Telegraf"/>
                <a:sym typeface="Telegraf"/>
              </a:rPr>
              <a:t>Introduction</a:t>
            </a:r>
          </a:p>
        </p:txBody>
      </p:sp>
      <p:sp>
        <p:nvSpPr>
          <p:cNvPr id="10" name="TextBox 10"/>
          <p:cNvSpPr txBox="1"/>
          <p:nvPr/>
        </p:nvSpPr>
        <p:spPr>
          <a:xfrm>
            <a:off x="1098425" y="3180649"/>
            <a:ext cx="8581142" cy="4735830"/>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Ca</a:t>
            </a:r>
            <a:r>
              <a:rPr lang="en-US" sz="1800" u="none" spc="36">
                <a:solidFill>
                  <a:srgbClr val="FFFFFF">
                    <a:alpha val="80000"/>
                  </a:srgbClr>
                </a:solidFill>
                <a:latin typeface="Telegraf"/>
                <a:ea typeface="Telegraf"/>
                <a:cs typeface="Telegraf"/>
                <a:sym typeface="Telegraf"/>
              </a:rPr>
              <a:t>rterBank is a premier financial institution in Malaysia, renowned for its comprehensive banking services and customer-centric approach.</a:t>
            </a:r>
          </a:p>
          <a:p>
            <a:pPr marL="0" lvl="0" indent="0" algn="l">
              <a:lnSpc>
                <a:spcPts val="2520"/>
              </a:lnSpc>
            </a:pPr>
            <a:endParaRPr lang="en-US" sz="1800" u="none" spc="36">
              <a:solidFill>
                <a:srgbClr val="FFFFFF">
                  <a:alpha val="80000"/>
                </a:srgbClr>
              </a:solidFill>
              <a:latin typeface="Telegraf"/>
              <a:ea typeface="Telegraf"/>
              <a:cs typeface="Telegraf"/>
              <a:sym typeface="Telegraf"/>
            </a:endParaRPr>
          </a:p>
          <a:p>
            <a:pPr marL="0" lvl="0" indent="0" algn="l">
              <a:lnSpc>
                <a:spcPts val="2520"/>
              </a:lnSpc>
            </a:pPr>
            <a:r>
              <a:rPr lang="en-US" sz="1800" u="none" spc="36">
                <a:solidFill>
                  <a:srgbClr val="FFFFFF">
                    <a:alpha val="80000"/>
                  </a:srgbClr>
                </a:solidFill>
                <a:latin typeface="Telegraf"/>
                <a:ea typeface="Telegraf"/>
                <a:cs typeface="Telegraf"/>
                <a:sym typeface="Telegraf"/>
              </a:rPr>
              <a:t>In line with its commitment to rewarding customer loyalty and enhancing digital banking experiences, </a:t>
            </a:r>
            <a:r>
              <a:rPr lang="en-US" sz="1800" b="1" u="none" spc="36">
                <a:solidFill>
                  <a:srgbClr val="FFFFFF">
                    <a:alpha val="80000"/>
                  </a:srgbClr>
                </a:solidFill>
                <a:latin typeface="Telegraf Bold"/>
                <a:ea typeface="Telegraf Bold"/>
                <a:cs typeface="Telegraf Bold"/>
                <a:sym typeface="Telegraf Bold"/>
              </a:rPr>
              <a:t>CarterBank </a:t>
            </a:r>
            <a:r>
              <a:rPr lang="en-US" sz="1800" u="none" spc="36">
                <a:solidFill>
                  <a:srgbClr val="FFFFFF">
                    <a:alpha val="80000"/>
                  </a:srgbClr>
                </a:solidFill>
                <a:latin typeface="Telegraf"/>
                <a:ea typeface="Telegraf"/>
                <a:cs typeface="Telegraf"/>
                <a:sym typeface="Telegraf"/>
              </a:rPr>
              <a:t>proudly introduces </a:t>
            </a:r>
            <a:r>
              <a:rPr lang="en-US" sz="1800" b="1" u="none" spc="36">
                <a:solidFill>
                  <a:srgbClr val="FFFFFF">
                    <a:alpha val="80000"/>
                  </a:srgbClr>
                </a:solidFill>
                <a:latin typeface="Telegraf Bold"/>
                <a:ea typeface="Telegraf Bold"/>
                <a:cs typeface="Telegraf Bold"/>
                <a:sym typeface="Telegraf Bold"/>
              </a:rPr>
              <a:t>CarterRewards </a:t>
            </a:r>
            <a:r>
              <a:rPr lang="en-US" sz="1800" u="none" spc="36">
                <a:solidFill>
                  <a:srgbClr val="FFFFFF">
                    <a:alpha val="80000"/>
                  </a:srgbClr>
                </a:solidFill>
                <a:latin typeface="Telegraf"/>
                <a:ea typeface="Telegraf"/>
                <a:cs typeface="Telegraf"/>
                <a:sym typeface="Telegraf"/>
              </a:rPr>
              <a:t>— a cutting-edge mobile application designed to empower users with exclusive benefits, seamless reward redemptions, and personalized financial insights. </a:t>
            </a:r>
          </a:p>
          <a:p>
            <a:pPr marL="0" lvl="0" indent="0" algn="l">
              <a:lnSpc>
                <a:spcPts val="2520"/>
              </a:lnSpc>
            </a:pPr>
            <a:endParaRPr lang="en-US" sz="1800" u="none" spc="36">
              <a:solidFill>
                <a:srgbClr val="FFFFFF">
                  <a:alpha val="80000"/>
                </a:srgbClr>
              </a:solidFill>
              <a:latin typeface="Telegraf"/>
              <a:ea typeface="Telegraf"/>
              <a:cs typeface="Telegraf"/>
              <a:sym typeface="Telegraf"/>
            </a:endParaRPr>
          </a:p>
          <a:p>
            <a:pPr marL="0" lvl="0" indent="0" algn="l">
              <a:lnSpc>
                <a:spcPts val="2520"/>
              </a:lnSpc>
            </a:pPr>
            <a:r>
              <a:rPr lang="en-US" sz="1800" u="none" spc="36">
                <a:solidFill>
                  <a:srgbClr val="FFFFFF">
                    <a:alpha val="80000"/>
                  </a:srgbClr>
                </a:solidFill>
                <a:latin typeface="Telegraf"/>
                <a:ea typeface="Telegraf"/>
                <a:cs typeface="Telegraf"/>
                <a:sym typeface="Telegraf"/>
              </a:rPr>
              <a:t>CarterRewards is more than just a loyalty platform; it’s a smart companion for CarterBank customers, bridging convenience, value, and trust in one intuitive app. Whether you're shopping, saving, or spending, CarterRewards ensures every transaction brings you closer to greater rewards and smarter financial habits.</a:t>
            </a:r>
          </a:p>
          <a:p>
            <a:pPr marL="0" lvl="0" indent="0" algn="l">
              <a:lnSpc>
                <a:spcPts val="2520"/>
              </a:lnSpc>
            </a:pPr>
            <a:endParaRPr lang="en-US" sz="1800" u="none" spc="36">
              <a:solidFill>
                <a:srgbClr val="FFFFFF">
                  <a:alpha val="80000"/>
                </a:srgbClr>
              </a:solidFill>
              <a:latin typeface="Telegraf"/>
              <a:ea typeface="Telegraf"/>
              <a:cs typeface="Telegraf"/>
              <a:sym typeface="Telegraf"/>
            </a:endParaRPr>
          </a:p>
        </p:txBody>
      </p:sp>
      <p:sp>
        <p:nvSpPr>
          <p:cNvPr id="11" name="TextBox 11"/>
          <p:cNvSpPr txBox="1"/>
          <p:nvPr/>
        </p:nvSpPr>
        <p:spPr>
          <a:xfrm>
            <a:off x="7656254" y="8945556"/>
            <a:ext cx="448097" cy="424815"/>
          </a:xfrm>
          <a:prstGeom prst="rect">
            <a:avLst/>
          </a:prstGeom>
        </p:spPr>
        <p:txBody>
          <a:bodyPr lIns="0" tIns="0" rIns="0" bIns="0" rtlCol="0" anchor="t">
            <a:spAutoFit/>
          </a:bodyPr>
          <a:lstStyle/>
          <a:p>
            <a:pPr algn="l">
              <a:lnSpc>
                <a:spcPts val="3359"/>
              </a:lnSpc>
            </a:pPr>
            <a:r>
              <a:rPr lang="en-US" sz="2399">
                <a:solidFill>
                  <a:srgbClr val="FFFFFF"/>
                </a:solidFill>
                <a:latin typeface="Helvetica"/>
                <a:ea typeface="Helvetica"/>
                <a:cs typeface="Helvetica"/>
                <a:sym typeface="Helvetica"/>
              </a:rPr>
              <a:t>01</a:t>
            </a:r>
          </a:p>
        </p:txBody>
      </p:sp>
      <p:grpSp>
        <p:nvGrpSpPr>
          <p:cNvPr id="12" name="Group 12"/>
          <p:cNvGrpSpPr/>
          <p:nvPr/>
        </p:nvGrpSpPr>
        <p:grpSpPr>
          <a:xfrm>
            <a:off x="843755" y="8800273"/>
            <a:ext cx="4630075" cy="873397"/>
            <a:chOff x="0" y="0"/>
            <a:chExt cx="6173433" cy="1164529"/>
          </a:xfrm>
        </p:grpSpPr>
        <p:sp>
          <p:nvSpPr>
            <p:cNvPr id="13" name="TextBox 13"/>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14" name="TextBox 14"/>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AutoShape 2"/>
          <p:cNvSpPr/>
          <p:nvPr/>
        </p:nvSpPr>
        <p:spPr>
          <a:xfrm rot="5400000">
            <a:off x="4981039" y="6640893"/>
            <a:ext cx="2499486" cy="0"/>
          </a:xfrm>
          <a:prstGeom prst="line">
            <a:avLst/>
          </a:prstGeom>
          <a:ln w="19050" cap="flat">
            <a:solidFill>
              <a:srgbClr val="FFFFFF">
                <a:alpha val="9804"/>
              </a:srgbClr>
            </a:solidFill>
            <a:prstDash val="solid"/>
            <a:headEnd type="none" w="sm" len="sm"/>
            <a:tailEnd type="none" w="sm" len="sm"/>
          </a:ln>
        </p:spPr>
        <p:txBody>
          <a:bodyPr/>
          <a:lstStyle/>
          <a:p>
            <a:endParaRPr lang="en-US"/>
          </a:p>
        </p:txBody>
      </p:sp>
      <p:sp>
        <p:nvSpPr>
          <p:cNvPr id="3" name="AutoShape 3"/>
          <p:cNvSpPr/>
          <p:nvPr/>
        </p:nvSpPr>
        <p:spPr>
          <a:xfrm rot="5400000">
            <a:off x="10741219" y="6640893"/>
            <a:ext cx="2499486" cy="0"/>
          </a:xfrm>
          <a:prstGeom prst="line">
            <a:avLst/>
          </a:prstGeom>
          <a:ln w="19050" cap="flat">
            <a:solidFill>
              <a:srgbClr val="FFFFFF">
                <a:alpha val="9804"/>
              </a:srgbClr>
            </a:solidFill>
            <a:prstDash val="solid"/>
            <a:headEnd type="none" w="sm" len="sm"/>
            <a:tailEnd type="none" w="sm" len="sm"/>
          </a:ln>
        </p:spPr>
        <p:txBody>
          <a:bodyPr/>
          <a:lstStyle/>
          <a:p>
            <a:endParaRPr lang="en-US"/>
          </a:p>
        </p:txBody>
      </p:sp>
      <p:grpSp>
        <p:nvGrpSpPr>
          <p:cNvPr id="4" name="Group 4"/>
          <p:cNvGrpSpPr/>
          <p:nvPr/>
        </p:nvGrpSpPr>
        <p:grpSpPr>
          <a:xfrm>
            <a:off x="0" y="3716481"/>
            <a:ext cx="2196850" cy="406192"/>
            <a:chOff x="0" y="0"/>
            <a:chExt cx="479625" cy="88681"/>
          </a:xfrm>
        </p:grpSpPr>
        <p:sp>
          <p:nvSpPr>
            <p:cNvPr id="5" name="Freeform 5"/>
            <p:cNvSpPr/>
            <p:nvPr/>
          </p:nvSpPr>
          <p:spPr>
            <a:xfrm>
              <a:off x="0" y="0"/>
              <a:ext cx="479625" cy="88681"/>
            </a:xfrm>
            <a:custGeom>
              <a:avLst/>
              <a:gdLst/>
              <a:ahLst/>
              <a:cxnLst/>
              <a:rect l="l" t="t" r="r" b="b"/>
              <a:pathLst>
                <a:path w="479625" h="88681">
                  <a:moveTo>
                    <a:pt x="0" y="0"/>
                  </a:moveTo>
                  <a:lnTo>
                    <a:pt x="479625" y="0"/>
                  </a:lnTo>
                  <a:lnTo>
                    <a:pt x="479625" y="88681"/>
                  </a:lnTo>
                  <a:lnTo>
                    <a:pt x="0" y="88681"/>
                  </a:lnTo>
                  <a:close/>
                </a:path>
              </a:pathLst>
            </a:custGeom>
            <a:solidFill>
              <a:srgbClr val="C9E265"/>
            </a:solidFill>
          </p:spPr>
          <p:txBody>
            <a:bodyPr/>
            <a:lstStyle/>
            <a:p>
              <a:endParaRPr lang="en-US"/>
            </a:p>
          </p:txBody>
        </p:sp>
        <p:sp>
          <p:nvSpPr>
            <p:cNvPr id="6" name="TextBox 6"/>
            <p:cNvSpPr txBox="1"/>
            <p:nvPr/>
          </p:nvSpPr>
          <p:spPr>
            <a:xfrm>
              <a:off x="0" y="0"/>
              <a:ext cx="479625" cy="88681"/>
            </a:xfrm>
            <a:prstGeom prst="rect">
              <a:avLst/>
            </a:prstGeom>
          </p:spPr>
          <p:txBody>
            <a:bodyPr lIns="50800" tIns="50800" rIns="50800" bIns="50800" rtlCol="0" anchor="ctr"/>
            <a:lstStyle/>
            <a:p>
              <a:pPr algn="ctr">
                <a:lnSpc>
                  <a:spcPts val="2999"/>
                </a:lnSpc>
              </a:pPr>
              <a:endParaRPr/>
            </a:p>
          </p:txBody>
        </p:sp>
      </p:grpSp>
      <p:sp>
        <p:nvSpPr>
          <p:cNvPr id="7" name="AutoShape 7"/>
          <p:cNvSpPr/>
          <p:nvPr/>
        </p:nvSpPr>
        <p:spPr>
          <a:xfrm rot="10799999">
            <a:off x="8352620" y="9079230"/>
            <a:ext cx="1582761" cy="0"/>
          </a:xfrm>
          <a:prstGeom prst="line">
            <a:avLst/>
          </a:prstGeom>
          <a:ln w="19050" cap="flat">
            <a:solidFill>
              <a:srgbClr val="FFFFFF">
                <a:alpha val="31765"/>
              </a:srgbClr>
            </a:solidFill>
            <a:prstDash val="solid"/>
            <a:headEnd type="none" w="sm" len="sm"/>
            <a:tailEnd type="none" w="sm" len="sm"/>
          </a:ln>
        </p:spPr>
        <p:txBody>
          <a:bodyPr/>
          <a:lstStyle/>
          <a:p>
            <a:endParaRPr lang="en-US"/>
          </a:p>
        </p:txBody>
      </p:sp>
      <p:sp>
        <p:nvSpPr>
          <p:cNvPr id="8" name="Freeform 8"/>
          <p:cNvSpPr/>
          <p:nvPr/>
        </p:nvSpPr>
        <p:spPr>
          <a:xfrm>
            <a:off x="14871052" y="2968371"/>
            <a:ext cx="7315200" cy="2798064"/>
          </a:xfrm>
          <a:custGeom>
            <a:avLst/>
            <a:gdLst/>
            <a:ahLst/>
            <a:cxnLst/>
            <a:rect l="l" t="t" r="r" b="b"/>
            <a:pathLst>
              <a:path w="7315200" h="2798064">
                <a:moveTo>
                  <a:pt x="0" y="0"/>
                </a:moveTo>
                <a:lnTo>
                  <a:pt x="7315200" y="0"/>
                </a:lnTo>
                <a:lnTo>
                  <a:pt x="7315200" y="2798064"/>
                </a:lnTo>
                <a:lnTo>
                  <a:pt x="0" y="27980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098425" y="1798638"/>
            <a:ext cx="6994891" cy="1302385"/>
          </a:xfrm>
          <a:prstGeom prst="rect">
            <a:avLst/>
          </a:prstGeom>
        </p:spPr>
        <p:txBody>
          <a:bodyPr lIns="0" tIns="0" rIns="0" bIns="0" rtlCol="0" anchor="t">
            <a:spAutoFit/>
          </a:bodyPr>
          <a:lstStyle/>
          <a:p>
            <a:pPr algn="l">
              <a:lnSpc>
                <a:spcPts val="9679"/>
              </a:lnSpc>
            </a:pPr>
            <a:r>
              <a:rPr lang="en-US" sz="8799">
                <a:solidFill>
                  <a:srgbClr val="FFFFFF"/>
                </a:solidFill>
                <a:latin typeface="Helvetica"/>
                <a:ea typeface="Helvetica"/>
                <a:cs typeface="Helvetica"/>
                <a:sym typeface="Helvetica"/>
              </a:rPr>
              <a:t>Objective</a:t>
            </a:r>
          </a:p>
        </p:txBody>
      </p:sp>
      <p:sp>
        <p:nvSpPr>
          <p:cNvPr id="10" name="TextBox 10"/>
          <p:cNvSpPr txBox="1"/>
          <p:nvPr/>
        </p:nvSpPr>
        <p:spPr>
          <a:xfrm>
            <a:off x="1028700" y="6567295"/>
            <a:ext cx="4643984" cy="1073150"/>
          </a:xfrm>
          <a:prstGeom prst="rect">
            <a:avLst/>
          </a:prstGeom>
        </p:spPr>
        <p:txBody>
          <a:bodyPr lIns="0" tIns="0" rIns="0" bIns="0" rtlCol="0" anchor="t">
            <a:spAutoFit/>
          </a:bodyPr>
          <a:lstStyle/>
          <a:p>
            <a:pPr marL="0" lvl="0" indent="0" algn="l">
              <a:lnSpc>
                <a:spcPts val="2799"/>
              </a:lnSpc>
            </a:pPr>
            <a:r>
              <a:rPr lang="en-US" sz="1999" spc="39">
                <a:solidFill>
                  <a:srgbClr val="FFFFFF">
                    <a:alpha val="80000"/>
                  </a:srgbClr>
                </a:solidFill>
                <a:latin typeface="Telegraf"/>
                <a:ea typeface="Telegraf"/>
                <a:cs typeface="Telegraf"/>
                <a:sym typeface="Telegraf"/>
              </a:rPr>
              <a:t>Enh</a:t>
            </a:r>
            <a:r>
              <a:rPr lang="en-US" sz="1999" u="none" spc="39">
                <a:solidFill>
                  <a:srgbClr val="FFFFFF">
                    <a:alpha val="80000"/>
                  </a:srgbClr>
                </a:solidFill>
                <a:latin typeface="Telegraf"/>
                <a:ea typeface="Telegraf"/>
                <a:cs typeface="Telegraf"/>
                <a:sym typeface="Telegraf"/>
              </a:rPr>
              <a:t>ance user retention by incentivizing continued banking activities</a:t>
            </a:r>
          </a:p>
        </p:txBody>
      </p:sp>
      <p:sp>
        <p:nvSpPr>
          <p:cNvPr id="11" name="TextBox 11"/>
          <p:cNvSpPr txBox="1"/>
          <p:nvPr/>
        </p:nvSpPr>
        <p:spPr>
          <a:xfrm>
            <a:off x="1028700" y="5505450"/>
            <a:ext cx="4643984" cy="562610"/>
          </a:xfrm>
          <a:prstGeom prst="rect">
            <a:avLst/>
          </a:prstGeom>
        </p:spPr>
        <p:txBody>
          <a:bodyPr lIns="0" tIns="0" rIns="0" bIns="0" rtlCol="0" anchor="t">
            <a:spAutoFit/>
          </a:bodyPr>
          <a:lstStyle/>
          <a:p>
            <a:pPr algn="l">
              <a:lnSpc>
                <a:spcPts val="4179"/>
              </a:lnSpc>
            </a:pPr>
            <a:r>
              <a:rPr lang="en-US" sz="3799">
                <a:solidFill>
                  <a:srgbClr val="FFFFFF"/>
                </a:solidFill>
                <a:latin typeface="Helvetica"/>
                <a:ea typeface="Helvetica"/>
                <a:cs typeface="Helvetica"/>
                <a:sym typeface="Helvetica"/>
              </a:rPr>
              <a:t>Objective 1</a:t>
            </a:r>
          </a:p>
        </p:txBody>
      </p:sp>
      <p:sp>
        <p:nvSpPr>
          <p:cNvPr id="12" name="TextBox 12"/>
          <p:cNvSpPr txBox="1"/>
          <p:nvPr/>
        </p:nvSpPr>
        <p:spPr>
          <a:xfrm>
            <a:off x="6788880" y="6530025"/>
            <a:ext cx="4643984" cy="1073150"/>
          </a:xfrm>
          <a:prstGeom prst="rect">
            <a:avLst/>
          </a:prstGeom>
        </p:spPr>
        <p:txBody>
          <a:bodyPr lIns="0" tIns="0" rIns="0" bIns="0" rtlCol="0" anchor="t">
            <a:spAutoFit/>
          </a:bodyPr>
          <a:lstStyle/>
          <a:p>
            <a:pPr marL="0" lvl="0" indent="0" algn="l">
              <a:lnSpc>
                <a:spcPts val="2799"/>
              </a:lnSpc>
            </a:pPr>
            <a:r>
              <a:rPr lang="en-US" sz="1999" spc="39">
                <a:solidFill>
                  <a:srgbClr val="FFFFFF">
                    <a:alpha val="80000"/>
                  </a:srgbClr>
                </a:solidFill>
                <a:latin typeface="Telegraf"/>
                <a:ea typeface="Telegraf"/>
                <a:cs typeface="Telegraf"/>
                <a:sym typeface="Telegraf"/>
              </a:rPr>
              <a:t>D</a:t>
            </a:r>
            <a:r>
              <a:rPr lang="en-US" sz="1999" u="none" spc="39">
                <a:solidFill>
                  <a:srgbClr val="FFFFFF">
                    <a:alpha val="80000"/>
                  </a:srgbClr>
                </a:solidFill>
                <a:latin typeface="Telegraf"/>
                <a:ea typeface="Telegraf"/>
                <a:cs typeface="Telegraf"/>
                <a:sym typeface="Telegraf"/>
              </a:rPr>
              <a:t>rive higher customer engagement through personalized and rewarding interactions</a:t>
            </a:r>
          </a:p>
        </p:txBody>
      </p:sp>
      <p:sp>
        <p:nvSpPr>
          <p:cNvPr id="13" name="TextBox 13"/>
          <p:cNvSpPr txBox="1"/>
          <p:nvPr/>
        </p:nvSpPr>
        <p:spPr>
          <a:xfrm>
            <a:off x="12549060" y="6353813"/>
            <a:ext cx="4643984" cy="1425575"/>
          </a:xfrm>
          <a:prstGeom prst="rect">
            <a:avLst/>
          </a:prstGeom>
        </p:spPr>
        <p:txBody>
          <a:bodyPr lIns="0" tIns="0" rIns="0" bIns="0" rtlCol="0" anchor="t">
            <a:spAutoFit/>
          </a:bodyPr>
          <a:lstStyle/>
          <a:p>
            <a:pPr marL="0" lvl="0" indent="0" algn="l">
              <a:lnSpc>
                <a:spcPts val="2799"/>
              </a:lnSpc>
            </a:pPr>
            <a:r>
              <a:rPr lang="en-US" sz="1999" spc="39">
                <a:solidFill>
                  <a:srgbClr val="FFFFFF">
                    <a:alpha val="80000"/>
                  </a:srgbClr>
                </a:solidFill>
                <a:latin typeface="Telegraf"/>
                <a:ea typeface="Telegraf"/>
                <a:cs typeface="Telegraf"/>
                <a:sym typeface="Telegraf"/>
              </a:rPr>
              <a:t>Fos</a:t>
            </a:r>
            <a:r>
              <a:rPr lang="en-US" sz="1999" u="none" spc="39">
                <a:solidFill>
                  <a:srgbClr val="FFFFFF">
                    <a:alpha val="80000"/>
                  </a:srgbClr>
                </a:solidFill>
                <a:latin typeface="Telegraf"/>
                <a:ea typeface="Telegraf"/>
                <a:cs typeface="Telegraf"/>
                <a:sym typeface="Telegraf"/>
              </a:rPr>
              <a:t>ter stronger brand loyalty by providing value-added experiences that differentiate CarterBank from its competitors</a:t>
            </a:r>
          </a:p>
        </p:txBody>
      </p:sp>
      <p:sp>
        <p:nvSpPr>
          <p:cNvPr id="14" name="TextBox 14"/>
          <p:cNvSpPr txBox="1"/>
          <p:nvPr/>
        </p:nvSpPr>
        <p:spPr>
          <a:xfrm>
            <a:off x="6788880" y="5505450"/>
            <a:ext cx="4643984" cy="562610"/>
          </a:xfrm>
          <a:prstGeom prst="rect">
            <a:avLst/>
          </a:prstGeom>
        </p:spPr>
        <p:txBody>
          <a:bodyPr lIns="0" tIns="0" rIns="0" bIns="0" rtlCol="0" anchor="t">
            <a:spAutoFit/>
          </a:bodyPr>
          <a:lstStyle/>
          <a:p>
            <a:pPr algn="l">
              <a:lnSpc>
                <a:spcPts val="4179"/>
              </a:lnSpc>
            </a:pPr>
            <a:r>
              <a:rPr lang="en-US" sz="3799">
                <a:solidFill>
                  <a:srgbClr val="FFFFFF"/>
                </a:solidFill>
                <a:latin typeface="Helvetica"/>
                <a:ea typeface="Helvetica"/>
                <a:cs typeface="Helvetica"/>
                <a:sym typeface="Helvetica"/>
              </a:rPr>
              <a:t>Objective 2</a:t>
            </a:r>
          </a:p>
        </p:txBody>
      </p:sp>
      <p:sp>
        <p:nvSpPr>
          <p:cNvPr id="15" name="TextBox 15"/>
          <p:cNvSpPr txBox="1"/>
          <p:nvPr/>
        </p:nvSpPr>
        <p:spPr>
          <a:xfrm>
            <a:off x="12549060" y="5505450"/>
            <a:ext cx="4643984" cy="562610"/>
          </a:xfrm>
          <a:prstGeom prst="rect">
            <a:avLst/>
          </a:prstGeom>
        </p:spPr>
        <p:txBody>
          <a:bodyPr lIns="0" tIns="0" rIns="0" bIns="0" rtlCol="0" anchor="t">
            <a:spAutoFit/>
          </a:bodyPr>
          <a:lstStyle/>
          <a:p>
            <a:pPr algn="l">
              <a:lnSpc>
                <a:spcPts val="4179"/>
              </a:lnSpc>
            </a:pPr>
            <a:r>
              <a:rPr lang="en-US" sz="3799">
                <a:solidFill>
                  <a:srgbClr val="FFFFFF"/>
                </a:solidFill>
                <a:latin typeface="Helvetica"/>
                <a:ea typeface="Helvetica"/>
                <a:cs typeface="Helvetica"/>
                <a:sym typeface="Helvetica"/>
              </a:rPr>
              <a:t>Objective 3</a:t>
            </a:r>
          </a:p>
        </p:txBody>
      </p:sp>
      <p:sp>
        <p:nvSpPr>
          <p:cNvPr id="16" name="TextBox 16"/>
          <p:cNvSpPr txBox="1"/>
          <p:nvPr/>
        </p:nvSpPr>
        <p:spPr>
          <a:xfrm>
            <a:off x="16811203" y="8833485"/>
            <a:ext cx="448097" cy="424815"/>
          </a:xfrm>
          <a:prstGeom prst="rect">
            <a:avLst/>
          </a:prstGeom>
        </p:spPr>
        <p:txBody>
          <a:bodyPr lIns="0" tIns="0" rIns="0" bIns="0" rtlCol="0" anchor="t">
            <a:spAutoFit/>
          </a:bodyPr>
          <a:lstStyle/>
          <a:p>
            <a:pPr algn="l">
              <a:lnSpc>
                <a:spcPts val="3359"/>
              </a:lnSpc>
            </a:pPr>
            <a:r>
              <a:rPr lang="en-US" sz="2399">
                <a:solidFill>
                  <a:srgbClr val="FFFFFF"/>
                </a:solidFill>
                <a:latin typeface="Helvetica"/>
                <a:ea typeface="Helvetica"/>
                <a:cs typeface="Helvetica"/>
                <a:sym typeface="Helvetica"/>
              </a:rPr>
              <a:t>02</a:t>
            </a:r>
          </a:p>
        </p:txBody>
      </p:sp>
      <p:sp>
        <p:nvSpPr>
          <p:cNvPr id="17" name="TextBox 17"/>
          <p:cNvSpPr txBox="1"/>
          <p:nvPr/>
        </p:nvSpPr>
        <p:spPr>
          <a:xfrm>
            <a:off x="7871643" y="1756410"/>
            <a:ext cx="8663554" cy="21107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Telegraf"/>
                <a:ea typeface="Telegraf"/>
                <a:cs typeface="Telegraf"/>
                <a:sym typeface="Telegraf"/>
              </a:rPr>
              <a:t>The objective of the CarterRewards app is to strengthen CarterBank’s customer retention and market position by delivering a comprehensive, mobile-responsive loyalty platform. Through a point-based reward system integrated with attractive and competitive offers, the app aims to:</a:t>
            </a:r>
          </a:p>
        </p:txBody>
      </p:sp>
      <p:grpSp>
        <p:nvGrpSpPr>
          <p:cNvPr id="18" name="Group 18"/>
          <p:cNvGrpSpPr/>
          <p:nvPr/>
        </p:nvGrpSpPr>
        <p:grpSpPr>
          <a:xfrm>
            <a:off x="843755" y="8800273"/>
            <a:ext cx="4630075" cy="873397"/>
            <a:chOff x="0" y="0"/>
            <a:chExt cx="6173433" cy="1164529"/>
          </a:xfrm>
        </p:grpSpPr>
        <p:sp>
          <p:nvSpPr>
            <p:cNvPr id="19" name="TextBox 19"/>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20" name="TextBox 20"/>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Freeform 2"/>
          <p:cNvSpPr/>
          <p:nvPr/>
        </p:nvSpPr>
        <p:spPr>
          <a:xfrm rot="5400000">
            <a:off x="5463370" y="6057185"/>
            <a:ext cx="1251113" cy="1456901"/>
          </a:xfrm>
          <a:custGeom>
            <a:avLst/>
            <a:gdLst/>
            <a:ahLst/>
            <a:cxnLst/>
            <a:rect l="l" t="t" r="r" b="b"/>
            <a:pathLst>
              <a:path w="1251113" h="1456901">
                <a:moveTo>
                  <a:pt x="0" y="0"/>
                </a:moveTo>
                <a:lnTo>
                  <a:pt x="1251114" y="0"/>
                </a:lnTo>
                <a:lnTo>
                  <a:pt x="1251114" y="1456901"/>
                </a:lnTo>
                <a:lnTo>
                  <a:pt x="0" y="14569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6187431"/>
            <a:ext cx="2196850" cy="406192"/>
            <a:chOff x="0" y="0"/>
            <a:chExt cx="479625" cy="88681"/>
          </a:xfrm>
        </p:grpSpPr>
        <p:sp>
          <p:nvSpPr>
            <p:cNvPr id="4" name="Freeform 4"/>
            <p:cNvSpPr/>
            <p:nvPr/>
          </p:nvSpPr>
          <p:spPr>
            <a:xfrm>
              <a:off x="0" y="0"/>
              <a:ext cx="479625" cy="88681"/>
            </a:xfrm>
            <a:custGeom>
              <a:avLst/>
              <a:gdLst/>
              <a:ahLst/>
              <a:cxnLst/>
              <a:rect l="l" t="t" r="r" b="b"/>
              <a:pathLst>
                <a:path w="479625" h="88681">
                  <a:moveTo>
                    <a:pt x="0" y="0"/>
                  </a:moveTo>
                  <a:lnTo>
                    <a:pt x="479625" y="0"/>
                  </a:lnTo>
                  <a:lnTo>
                    <a:pt x="479625" y="88681"/>
                  </a:lnTo>
                  <a:lnTo>
                    <a:pt x="0" y="88681"/>
                  </a:lnTo>
                  <a:close/>
                </a:path>
              </a:pathLst>
            </a:custGeom>
            <a:solidFill>
              <a:srgbClr val="C9E265"/>
            </a:solidFill>
          </p:spPr>
          <p:txBody>
            <a:bodyPr/>
            <a:lstStyle/>
            <a:p>
              <a:endParaRPr lang="en-US"/>
            </a:p>
          </p:txBody>
        </p:sp>
        <p:sp>
          <p:nvSpPr>
            <p:cNvPr id="5" name="TextBox 5"/>
            <p:cNvSpPr txBox="1"/>
            <p:nvPr/>
          </p:nvSpPr>
          <p:spPr>
            <a:xfrm>
              <a:off x="0" y="0"/>
              <a:ext cx="479625" cy="88681"/>
            </a:xfrm>
            <a:prstGeom prst="rect">
              <a:avLst/>
            </a:prstGeom>
          </p:spPr>
          <p:txBody>
            <a:bodyPr lIns="50800" tIns="50800" rIns="50800" bIns="50800" rtlCol="0" anchor="ctr"/>
            <a:lstStyle/>
            <a:p>
              <a:pPr algn="ctr">
                <a:lnSpc>
                  <a:spcPts val="2999"/>
                </a:lnSpc>
              </a:pPr>
              <a:endParaRPr/>
            </a:p>
          </p:txBody>
        </p:sp>
      </p:grpSp>
      <p:sp>
        <p:nvSpPr>
          <p:cNvPr id="6" name="AutoShape 6"/>
          <p:cNvSpPr/>
          <p:nvPr/>
        </p:nvSpPr>
        <p:spPr>
          <a:xfrm rot="10799999">
            <a:off x="5166089" y="9079230"/>
            <a:ext cx="1582761" cy="0"/>
          </a:xfrm>
          <a:prstGeom prst="line">
            <a:avLst/>
          </a:prstGeom>
          <a:ln w="19050" cap="flat">
            <a:solidFill>
              <a:srgbClr val="FFFFFF">
                <a:alpha val="31765"/>
              </a:srgbClr>
            </a:solidFill>
            <a:prstDash val="solid"/>
            <a:headEnd type="none" w="sm" len="sm"/>
            <a:tailEnd type="none" w="sm" len="sm"/>
          </a:ln>
        </p:spPr>
        <p:txBody>
          <a:bodyPr/>
          <a:lstStyle/>
          <a:p>
            <a:endParaRPr lang="en-US"/>
          </a:p>
        </p:txBody>
      </p:sp>
      <p:grpSp>
        <p:nvGrpSpPr>
          <p:cNvPr id="7" name="Group 7"/>
          <p:cNvGrpSpPr/>
          <p:nvPr/>
        </p:nvGrpSpPr>
        <p:grpSpPr>
          <a:xfrm>
            <a:off x="2285191" y="5655963"/>
            <a:ext cx="6197677" cy="7872026"/>
            <a:chOff x="0" y="0"/>
            <a:chExt cx="960182" cy="1219583"/>
          </a:xfrm>
        </p:grpSpPr>
        <p:sp>
          <p:nvSpPr>
            <p:cNvPr id="8" name="Freeform 8"/>
            <p:cNvSpPr/>
            <p:nvPr/>
          </p:nvSpPr>
          <p:spPr>
            <a:xfrm flipH="1">
              <a:off x="0" y="0"/>
              <a:ext cx="960182" cy="1219583"/>
            </a:xfrm>
            <a:custGeom>
              <a:avLst/>
              <a:gdLst/>
              <a:ahLst/>
              <a:cxnLst/>
              <a:rect l="l" t="t" r="r" b="b"/>
              <a:pathLst>
                <a:path w="960182" h="1219583">
                  <a:moveTo>
                    <a:pt x="960182" y="0"/>
                  </a:moveTo>
                  <a:lnTo>
                    <a:pt x="0" y="0"/>
                  </a:lnTo>
                  <a:lnTo>
                    <a:pt x="0" y="1219583"/>
                  </a:lnTo>
                  <a:lnTo>
                    <a:pt x="960182" y="1219583"/>
                  </a:lnTo>
                  <a:close/>
                </a:path>
              </a:pathLst>
            </a:custGeom>
            <a:blipFill>
              <a:blip r:embed="rId4"/>
              <a:stretch>
                <a:fillRect b="-13690"/>
              </a:stretch>
            </a:blipFill>
          </p:spPr>
          <p:txBody>
            <a:bodyPr/>
            <a:lstStyle/>
            <a:p>
              <a:endParaRPr lang="en-US"/>
            </a:p>
          </p:txBody>
        </p:sp>
      </p:grpSp>
      <p:sp>
        <p:nvSpPr>
          <p:cNvPr id="9" name="Freeform 9"/>
          <p:cNvSpPr/>
          <p:nvPr/>
        </p:nvSpPr>
        <p:spPr>
          <a:xfrm>
            <a:off x="10140024" y="0"/>
            <a:ext cx="9575830" cy="7864150"/>
          </a:xfrm>
          <a:custGeom>
            <a:avLst/>
            <a:gdLst/>
            <a:ahLst/>
            <a:cxnLst/>
            <a:rect l="l" t="t" r="r" b="b"/>
            <a:pathLst>
              <a:path w="9575830" h="7864150">
                <a:moveTo>
                  <a:pt x="0" y="0"/>
                </a:moveTo>
                <a:lnTo>
                  <a:pt x="9575830" y="0"/>
                </a:lnTo>
                <a:lnTo>
                  <a:pt x="9575830" y="7864150"/>
                </a:lnTo>
                <a:lnTo>
                  <a:pt x="0" y="7864150"/>
                </a:lnTo>
                <a:lnTo>
                  <a:pt x="0" y="0"/>
                </a:lnTo>
                <a:close/>
              </a:path>
            </a:pathLst>
          </a:custGeom>
          <a:blipFill>
            <a:blip r:embed="rId5"/>
            <a:stretch>
              <a:fillRect/>
            </a:stretch>
          </a:blipFill>
        </p:spPr>
        <p:txBody>
          <a:bodyPr/>
          <a:lstStyle/>
          <a:p>
            <a:endParaRPr lang="en-US"/>
          </a:p>
        </p:txBody>
      </p:sp>
      <p:grpSp>
        <p:nvGrpSpPr>
          <p:cNvPr id="10" name="Group 10"/>
          <p:cNvGrpSpPr>
            <a:grpSpLocks noChangeAspect="1"/>
          </p:cNvGrpSpPr>
          <p:nvPr/>
        </p:nvGrpSpPr>
        <p:grpSpPr>
          <a:xfrm>
            <a:off x="8571208" y="4521751"/>
            <a:ext cx="7224253" cy="4143744"/>
            <a:chOff x="0" y="0"/>
            <a:chExt cx="7981950" cy="4578350"/>
          </a:xfrm>
        </p:grpSpPr>
        <p:sp>
          <p:nvSpPr>
            <p:cNvPr id="11" name="Freeform 11"/>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12" name="Freeform 12"/>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a:p>
          </p:txBody>
        </p:sp>
        <p:sp>
          <p:nvSpPr>
            <p:cNvPr id="13" name="Freeform 13"/>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a:p>
          </p:txBody>
        </p:sp>
        <p:sp>
          <p:nvSpPr>
            <p:cNvPr id="14" name="Freeform 14"/>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a:p>
          </p:txBody>
        </p:sp>
        <p:sp>
          <p:nvSpPr>
            <p:cNvPr id="15" name="Freeform 15"/>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b="-30025"/>
              </a:stretch>
            </a:blipFill>
          </p:spPr>
          <p:txBody>
            <a:bodyPr/>
            <a:lstStyle/>
            <a:p>
              <a:endParaRPr lang="en-US"/>
            </a:p>
          </p:txBody>
        </p:sp>
      </p:grpSp>
      <p:grpSp>
        <p:nvGrpSpPr>
          <p:cNvPr id="16" name="Group 16"/>
          <p:cNvGrpSpPr>
            <a:grpSpLocks noChangeAspect="1"/>
          </p:cNvGrpSpPr>
          <p:nvPr/>
        </p:nvGrpSpPr>
        <p:grpSpPr>
          <a:xfrm>
            <a:off x="7286454" y="8103008"/>
            <a:ext cx="1128102" cy="2232144"/>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8584" r="-12456"/>
              </a:stretch>
            </a:blipFill>
          </p:spPr>
          <p:txBody>
            <a:bodyPr/>
            <a:lstStyle/>
            <a:p>
              <a:endParaRPr lang="en-US"/>
            </a:p>
          </p:txBody>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26" name="TextBox 26"/>
          <p:cNvSpPr txBox="1"/>
          <p:nvPr/>
        </p:nvSpPr>
        <p:spPr>
          <a:xfrm>
            <a:off x="1028700" y="1202981"/>
            <a:ext cx="8553320" cy="1302385"/>
          </a:xfrm>
          <a:prstGeom prst="rect">
            <a:avLst/>
          </a:prstGeom>
        </p:spPr>
        <p:txBody>
          <a:bodyPr lIns="0" tIns="0" rIns="0" bIns="0" rtlCol="0" anchor="t">
            <a:spAutoFit/>
          </a:bodyPr>
          <a:lstStyle/>
          <a:p>
            <a:pPr algn="l">
              <a:lnSpc>
                <a:spcPts val="9679"/>
              </a:lnSpc>
            </a:pPr>
            <a:r>
              <a:rPr lang="en-US" sz="8799">
                <a:solidFill>
                  <a:srgbClr val="FFFFFF"/>
                </a:solidFill>
                <a:latin typeface="Helvetica"/>
                <a:ea typeface="Helvetica"/>
                <a:cs typeface="Helvetica"/>
                <a:sym typeface="Helvetica"/>
              </a:rPr>
              <a:t>Solution</a:t>
            </a:r>
          </a:p>
        </p:txBody>
      </p:sp>
      <p:sp>
        <p:nvSpPr>
          <p:cNvPr id="27" name="TextBox 27"/>
          <p:cNvSpPr txBox="1"/>
          <p:nvPr/>
        </p:nvSpPr>
        <p:spPr>
          <a:xfrm>
            <a:off x="1098425" y="2400291"/>
            <a:ext cx="8663554" cy="3787140"/>
          </a:xfrm>
          <a:prstGeom prst="rect">
            <a:avLst/>
          </a:prstGeom>
        </p:spPr>
        <p:txBody>
          <a:bodyPr lIns="0" tIns="0" rIns="0" bIns="0" rtlCol="0" anchor="t">
            <a:spAutoFit/>
          </a:bodyPr>
          <a:lstStyle/>
          <a:p>
            <a:pPr algn="l">
              <a:lnSpc>
                <a:spcPts val="3359"/>
              </a:lnSpc>
            </a:pPr>
            <a:r>
              <a:rPr lang="en-US" sz="2400">
                <a:solidFill>
                  <a:srgbClr val="FFFFFF"/>
                </a:solidFill>
                <a:latin typeface="Telegraf"/>
                <a:ea typeface="Telegraf"/>
                <a:cs typeface="Telegraf"/>
                <a:sym typeface="Telegraf"/>
              </a:rPr>
              <a:t>A loyalty platform, allowing users to accumulate points through their banking activities, strategic tool designed to deliver an easy, seamless, and rewarding customer experience.</a:t>
            </a:r>
          </a:p>
          <a:p>
            <a:pPr algn="l">
              <a:lnSpc>
                <a:spcPts val="3359"/>
              </a:lnSpc>
            </a:pPr>
            <a:endParaRPr lang="en-US" sz="2400">
              <a:solidFill>
                <a:srgbClr val="FFFFFF"/>
              </a:solidFill>
              <a:latin typeface="Telegraf"/>
              <a:ea typeface="Telegraf"/>
              <a:cs typeface="Telegraf"/>
              <a:sym typeface="Telegraf"/>
            </a:endParaRPr>
          </a:p>
          <a:p>
            <a:pPr algn="l">
              <a:lnSpc>
                <a:spcPts val="3359"/>
              </a:lnSpc>
              <a:spcBef>
                <a:spcPct val="0"/>
              </a:spcBef>
            </a:pPr>
            <a:r>
              <a:rPr lang="en-US" sz="2400">
                <a:solidFill>
                  <a:srgbClr val="FFFFFF"/>
                </a:solidFill>
                <a:latin typeface="Telegraf"/>
                <a:ea typeface="Telegraf"/>
                <a:cs typeface="Telegraf"/>
                <a:sym typeface="Telegraf"/>
              </a:rPr>
              <a:t>By combining simplicity, speed, and interactivity, the app makes the process of earning and redeeming rewards straightforward — eliminating friction and enhancing user experience</a:t>
            </a:r>
          </a:p>
        </p:txBody>
      </p:sp>
      <p:sp>
        <p:nvSpPr>
          <p:cNvPr id="28" name="TextBox 28"/>
          <p:cNvSpPr txBox="1"/>
          <p:nvPr/>
        </p:nvSpPr>
        <p:spPr>
          <a:xfrm>
            <a:off x="9133923" y="8833485"/>
            <a:ext cx="448097" cy="424815"/>
          </a:xfrm>
          <a:prstGeom prst="rect">
            <a:avLst/>
          </a:prstGeom>
        </p:spPr>
        <p:txBody>
          <a:bodyPr lIns="0" tIns="0" rIns="0" bIns="0" rtlCol="0" anchor="t">
            <a:spAutoFit/>
          </a:bodyPr>
          <a:lstStyle/>
          <a:p>
            <a:pPr algn="l">
              <a:lnSpc>
                <a:spcPts val="3359"/>
              </a:lnSpc>
            </a:pPr>
            <a:r>
              <a:rPr lang="en-US" sz="2399">
                <a:solidFill>
                  <a:srgbClr val="FFFFFF"/>
                </a:solidFill>
                <a:latin typeface="Helvetica"/>
                <a:ea typeface="Helvetica"/>
                <a:cs typeface="Helvetica"/>
                <a:sym typeface="Helvetica"/>
              </a:rPr>
              <a:t>04</a:t>
            </a:r>
          </a:p>
        </p:txBody>
      </p:sp>
      <p:grpSp>
        <p:nvGrpSpPr>
          <p:cNvPr id="29" name="Group 29"/>
          <p:cNvGrpSpPr/>
          <p:nvPr/>
        </p:nvGrpSpPr>
        <p:grpSpPr>
          <a:xfrm>
            <a:off x="13356598" y="8900160"/>
            <a:ext cx="4630075" cy="873397"/>
            <a:chOff x="0" y="0"/>
            <a:chExt cx="6173433" cy="1164529"/>
          </a:xfrm>
        </p:grpSpPr>
        <p:sp>
          <p:nvSpPr>
            <p:cNvPr id="30" name="TextBox 30"/>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31" name="TextBox 31"/>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grpSp>
        <p:nvGrpSpPr>
          <p:cNvPr id="2" name="Group 2"/>
          <p:cNvGrpSpPr/>
          <p:nvPr/>
        </p:nvGrpSpPr>
        <p:grpSpPr>
          <a:xfrm>
            <a:off x="15108305" y="825604"/>
            <a:ext cx="2150995" cy="406192"/>
            <a:chOff x="0" y="0"/>
            <a:chExt cx="469614" cy="88681"/>
          </a:xfrm>
        </p:grpSpPr>
        <p:sp>
          <p:nvSpPr>
            <p:cNvPr id="3" name="Freeform 3"/>
            <p:cNvSpPr/>
            <p:nvPr/>
          </p:nvSpPr>
          <p:spPr>
            <a:xfrm>
              <a:off x="0" y="0"/>
              <a:ext cx="469614" cy="88681"/>
            </a:xfrm>
            <a:custGeom>
              <a:avLst/>
              <a:gdLst/>
              <a:ahLst/>
              <a:cxnLst/>
              <a:rect l="l" t="t" r="r" b="b"/>
              <a:pathLst>
                <a:path w="469614" h="88681">
                  <a:moveTo>
                    <a:pt x="0" y="0"/>
                  </a:moveTo>
                  <a:lnTo>
                    <a:pt x="469614" y="0"/>
                  </a:lnTo>
                  <a:lnTo>
                    <a:pt x="469614" y="88681"/>
                  </a:lnTo>
                  <a:lnTo>
                    <a:pt x="0" y="88681"/>
                  </a:lnTo>
                  <a:close/>
                </a:path>
              </a:pathLst>
            </a:custGeom>
            <a:solidFill>
              <a:srgbClr val="C9E265"/>
            </a:solidFill>
          </p:spPr>
          <p:txBody>
            <a:bodyPr/>
            <a:lstStyle/>
            <a:p>
              <a:endParaRPr lang="en-US"/>
            </a:p>
          </p:txBody>
        </p:sp>
        <p:sp>
          <p:nvSpPr>
            <p:cNvPr id="4" name="TextBox 4"/>
            <p:cNvSpPr txBox="1"/>
            <p:nvPr/>
          </p:nvSpPr>
          <p:spPr>
            <a:xfrm>
              <a:off x="0" y="0"/>
              <a:ext cx="469614" cy="88681"/>
            </a:xfrm>
            <a:prstGeom prst="rect">
              <a:avLst/>
            </a:prstGeom>
          </p:spPr>
          <p:txBody>
            <a:bodyPr lIns="50800" tIns="50800" rIns="50800" bIns="50800" rtlCol="0" anchor="ctr"/>
            <a:lstStyle/>
            <a:p>
              <a:pPr algn="ctr">
                <a:lnSpc>
                  <a:spcPts val="2999"/>
                </a:lnSpc>
              </a:pPr>
              <a:endParaRPr/>
            </a:p>
          </p:txBody>
        </p:sp>
      </p:grpSp>
      <p:sp>
        <p:nvSpPr>
          <p:cNvPr id="5" name="Freeform 5"/>
          <p:cNvSpPr/>
          <p:nvPr/>
        </p:nvSpPr>
        <p:spPr>
          <a:xfrm>
            <a:off x="-2888404" y="2093392"/>
            <a:ext cx="6854421" cy="6186115"/>
          </a:xfrm>
          <a:custGeom>
            <a:avLst/>
            <a:gdLst/>
            <a:ahLst/>
            <a:cxnLst/>
            <a:rect l="l" t="t" r="r" b="b"/>
            <a:pathLst>
              <a:path w="6854421" h="6186115">
                <a:moveTo>
                  <a:pt x="0" y="0"/>
                </a:moveTo>
                <a:lnTo>
                  <a:pt x="6854421" y="0"/>
                </a:lnTo>
                <a:lnTo>
                  <a:pt x="6854421" y="6186115"/>
                </a:lnTo>
                <a:lnTo>
                  <a:pt x="0" y="61861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rot="-5400000">
            <a:off x="-1066887" y="3502286"/>
            <a:ext cx="6798483" cy="2531110"/>
          </a:xfrm>
          <a:prstGeom prst="rect">
            <a:avLst/>
          </a:prstGeom>
        </p:spPr>
        <p:txBody>
          <a:bodyPr lIns="0" tIns="0" rIns="0" bIns="0" rtlCol="0" anchor="t">
            <a:spAutoFit/>
          </a:bodyPr>
          <a:lstStyle/>
          <a:p>
            <a:pPr algn="l">
              <a:lnSpc>
                <a:spcPts val="9679"/>
              </a:lnSpc>
            </a:pPr>
            <a:r>
              <a:rPr lang="en-US" sz="8799" b="1">
                <a:solidFill>
                  <a:srgbClr val="FFFFFF"/>
                </a:solidFill>
                <a:latin typeface="Helvetica Bold"/>
                <a:ea typeface="Helvetica Bold"/>
                <a:cs typeface="Helvetica Bold"/>
                <a:sym typeface="Helvetica Bold"/>
              </a:rPr>
              <a:t>KEY FEATURES</a:t>
            </a:r>
          </a:p>
        </p:txBody>
      </p:sp>
      <p:sp>
        <p:nvSpPr>
          <p:cNvPr id="7" name="TextBox 7"/>
          <p:cNvSpPr txBox="1"/>
          <p:nvPr/>
        </p:nvSpPr>
        <p:spPr>
          <a:xfrm>
            <a:off x="16811203" y="8833485"/>
            <a:ext cx="448097" cy="424815"/>
          </a:xfrm>
          <a:prstGeom prst="rect">
            <a:avLst/>
          </a:prstGeom>
        </p:spPr>
        <p:txBody>
          <a:bodyPr lIns="0" tIns="0" rIns="0" bIns="0" rtlCol="0" anchor="t">
            <a:spAutoFit/>
          </a:bodyPr>
          <a:lstStyle/>
          <a:p>
            <a:pPr algn="l">
              <a:lnSpc>
                <a:spcPts val="3359"/>
              </a:lnSpc>
            </a:pPr>
            <a:r>
              <a:rPr lang="en-US" sz="2399">
                <a:solidFill>
                  <a:srgbClr val="FFFFFF"/>
                </a:solidFill>
                <a:latin typeface="Helvetica"/>
                <a:ea typeface="Helvetica"/>
                <a:cs typeface="Helvetica"/>
                <a:sym typeface="Helvetica"/>
              </a:rPr>
              <a:t>05</a:t>
            </a:r>
          </a:p>
        </p:txBody>
      </p:sp>
      <p:sp>
        <p:nvSpPr>
          <p:cNvPr id="8" name="TextBox 8"/>
          <p:cNvSpPr txBox="1"/>
          <p:nvPr/>
        </p:nvSpPr>
        <p:spPr>
          <a:xfrm>
            <a:off x="5701892" y="1916222"/>
            <a:ext cx="11557408" cy="853440"/>
          </a:xfrm>
          <a:prstGeom prst="rect">
            <a:avLst/>
          </a:prstGeom>
        </p:spPr>
        <p:txBody>
          <a:bodyPr lIns="0" tIns="0" rIns="0" bIns="0" rtlCol="0" anchor="t">
            <a:spAutoFit/>
          </a:bodyPr>
          <a:lstStyle/>
          <a:p>
            <a:pPr algn="l">
              <a:lnSpc>
                <a:spcPts val="3359"/>
              </a:lnSpc>
              <a:spcBef>
                <a:spcPct val="0"/>
              </a:spcBef>
            </a:pPr>
            <a:r>
              <a:rPr lang="en-US" sz="2400">
                <a:solidFill>
                  <a:srgbClr val="FFFFFF"/>
                </a:solidFill>
                <a:latin typeface="Telegraf"/>
                <a:ea typeface="Telegraf"/>
                <a:cs typeface="Telegraf"/>
                <a:sym typeface="Telegraf"/>
              </a:rPr>
              <a:t>Presentations are communication tools that can be used as demonstrations, lectures, speeches, reports, and more. It is mostly presented before an audience.</a:t>
            </a:r>
          </a:p>
        </p:txBody>
      </p:sp>
      <p:sp>
        <p:nvSpPr>
          <p:cNvPr id="9" name="TextBox 9"/>
          <p:cNvSpPr txBox="1"/>
          <p:nvPr/>
        </p:nvSpPr>
        <p:spPr>
          <a:xfrm>
            <a:off x="5701892" y="3976411"/>
            <a:ext cx="3442108"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1. Authentication</a:t>
            </a:r>
          </a:p>
        </p:txBody>
      </p:sp>
      <p:sp>
        <p:nvSpPr>
          <p:cNvPr id="10" name="TextBox 10"/>
          <p:cNvSpPr txBox="1"/>
          <p:nvPr/>
        </p:nvSpPr>
        <p:spPr>
          <a:xfrm>
            <a:off x="5701892" y="4402178"/>
            <a:ext cx="3495112" cy="1592580"/>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Secure user registration and login system using JWT (JSON Web Tokens), ensuring only authorized users can access and redeem rewards.</a:t>
            </a:r>
          </a:p>
        </p:txBody>
      </p:sp>
      <p:sp>
        <p:nvSpPr>
          <p:cNvPr id="11" name="TextBox 11"/>
          <p:cNvSpPr txBox="1"/>
          <p:nvPr/>
        </p:nvSpPr>
        <p:spPr>
          <a:xfrm>
            <a:off x="9759940" y="3976411"/>
            <a:ext cx="3495112"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2. Interactive Home Page</a:t>
            </a:r>
          </a:p>
        </p:txBody>
      </p:sp>
      <p:sp>
        <p:nvSpPr>
          <p:cNvPr id="12" name="TextBox 12"/>
          <p:cNvSpPr txBox="1"/>
          <p:nvPr/>
        </p:nvSpPr>
        <p:spPr>
          <a:xfrm>
            <a:off x="9759940" y="4356822"/>
            <a:ext cx="3495112" cy="1592580"/>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Interactive, mobile responsive and easy-to-use interface. Allowing seamless and attractive customer-app interactions.</a:t>
            </a:r>
          </a:p>
        </p:txBody>
      </p:sp>
      <p:sp>
        <p:nvSpPr>
          <p:cNvPr id="13" name="TextBox 13"/>
          <p:cNvSpPr txBox="1"/>
          <p:nvPr/>
        </p:nvSpPr>
        <p:spPr>
          <a:xfrm>
            <a:off x="13817192" y="3976411"/>
            <a:ext cx="3495112"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3. Voucher Attributes</a:t>
            </a:r>
          </a:p>
        </p:txBody>
      </p:sp>
      <p:sp>
        <p:nvSpPr>
          <p:cNvPr id="14" name="TextBox 14"/>
          <p:cNvSpPr txBox="1"/>
          <p:nvPr/>
        </p:nvSpPr>
        <p:spPr>
          <a:xfrm>
            <a:off x="13817192" y="4273591"/>
            <a:ext cx="3495112" cy="1906905"/>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Each voucher includes detailed information such as brand, value, expiry date, redemption conditions, and required points—ensuring transparency and easy decision-making.</a:t>
            </a:r>
          </a:p>
        </p:txBody>
      </p:sp>
      <p:sp>
        <p:nvSpPr>
          <p:cNvPr id="15" name="TextBox 15"/>
          <p:cNvSpPr txBox="1"/>
          <p:nvPr/>
        </p:nvSpPr>
        <p:spPr>
          <a:xfrm>
            <a:off x="5648888" y="6434524"/>
            <a:ext cx="3442108"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4. Shopping Cart</a:t>
            </a:r>
          </a:p>
        </p:txBody>
      </p:sp>
      <p:sp>
        <p:nvSpPr>
          <p:cNvPr id="16" name="TextBox 16"/>
          <p:cNvSpPr txBox="1"/>
          <p:nvPr/>
        </p:nvSpPr>
        <p:spPr>
          <a:xfrm>
            <a:off x="5675390" y="6837432"/>
            <a:ext cx="3495112" cy="1906905"/>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Users can add, manage, and redeem multiple vouchers in a streamlined cart system before final checkout—mirroring a familiar e-commerce experience.</a:t>
            </a:r>
          </a:p>
        </p:txBody>
      </p:sp>
      <p:sp>
        <p:nvSpPr>
          <p:cNvPr id="17" name="TextBox 17"/>
          <p:cNvSpPr txBox="1"/>
          <p:nvPr/>
        </p:nvSpPr>
        <p:spPr>
          <a:xfrm>
            <a:off x="9706936" y="6434524"/>
            <a:ext cx="3495112"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5. Integrated AI Chat</a:t>
            </a:r>
          </a:p>
        </p:txBody>
      </p:sp>
      <p:sp>
        <p:nvSpPr>
          <p:cNvPr id="18" name="TextBox 18"/>
          <p:cNvSpPr txBox="1"/>
          <p:nvPr/>
        </p:nvSpPr>
        <p:spPr>
          <a:xfrm>
            <a:off x="9706936" y="6837432"/>
            <a:ext cx="3495112" cy="1592580"/>
          </a:xfrm>
          <a:prstGeom prst="rect">
            <a:avLst/>
          </a:prstGeom>
        </p:spPr>
        <p:txBody>
          <a:bodyPr lIns="0" tIns="0" rIns="0" bIns="0" rtlCol="0" anchor="t">
            <a:spAutoFit/>
          </a:bodyPr>
          <a:lstStyle/>
          <a:p>
            <a:pPr marL="0" lvl="0" indent="0" algn="l">
              <a:lnSpc>
                <a:spcPts val="2520"/>
              </a:lnSpc>
            </a:pPr>
            <a:r>
              <a:rPr lang="en-US" sz="1800" spc="36">
                <a:solidFill>
                  <a:srgbClr val="FFFFFF">
                    <a:alpha val="80000"/>
                  </a:srgbClr>
                </a:solidFill>
                <a:latin typeface="Telegraf"/>
                <a:ea typeface="Telegraf"/>
                <a:cs typeface="Telegraf"/>
                <a:sym typeface="Telegraf"/>
              </a:rPr>
              <a:t>A built-in AI chatbot offers real-time support, answers user queries about the app, and guides users through voucher redemption or account issues.</a:t>
            </a:r>
          </a:p>
        </p:txBody>
      </p:sp>
      <p:sp>
        <p:nvSpPr>
          <p:cNvPr id="19" name="TextBox 19"/>
          <p:cNvSpPr txBox="1"/>
          <p:nvPr/>
        </p:nvSpPr>
        <p:spPr>
          <a:xfrm>
            <a:off x="13764188" y="6434524"/>
            <a:ext cx="3495112" cy="363855"/>
          </a:xfrm>
          <a:prstGeom prst="rect">
            <a:avLst/>
          </a:prstGeom>
        </p:spPr>
        <p:txBody>
          <a:bodyPr lIns="0" tIns="0" rIns="0" bIns="0" rtlCol="0" anchor="t">
            <a:spAutoFit/>
          </a:bodyPr>
          <a:lstStyle/>
          <a:p>
            <a:pPr algn="l">
              <a:lnSpc>
                <a:spcPts val="2640"/>
              </a:lnSpc>
            </a:pPr>
            <a:r>
              <a:rPr lang="en-US" sz="2400">
                <a:solidFill>
                  <a:srgbClr val="FFFFFF"/>
                </a:solidFill>
                <a:latin typeface="Helvetica"/>
                <a:ea typeface="Helvetica"/>
                <a:cs typeface="Helvetica"/>
                <a:sym typeface="Helvetica"/>
              </a:rPr>
              <a:t>6. Admin Console</a:t>
            </a:r>
          </a:p>
        </p:txBody>
      </p:sp>
      <p:sp>
        <p:nvSpPr>
          <p:cNvPr id="20" name="TextBox 20"/>
          <p:cNvSpPr txBox="1"/>
          <p:nvPr/>
        </p:nvSpPr>
        <p:spPr>
          <a:xfrm>
            <a:off x="13735448" y="6862480"/>
            <a:ext cx="3922764" cy="1906905"/>
          </a:xfrm>
          <a:prstGeom prst="rect">
            <a:avLst/>
          </a:prstGeom>
        </p:spPr>
        <p:txBody>
          <a:bodyPr lIns="0" tIns="0" rIns="0" bIns="0" rtlCol="0" anchor="t">
            <a:spAutoFit/>
          </a:bodyPr>
          <a:lstStyle/>
          <a:p>
            <a:pPr algn="l">
              <a:lnSpc>
                <a:spcPts val="2520"/>
              </a:lnSpc>
            </a:pPr>
            <a:r>
              <a:rPr lang="en-US" sz="1800" spc="36">
                <a:solidFill>
                  <a:srgbClr val="FFFFFF">
                    <a:alpha val="80000"/>
                  </a:srgbClr>
                </a:solidFill>
                <a:latin typeface="Telegraf"/>
                <a:ea typeface="Telegraf"/>
                <a:cs typeface="Telegraf"/>
                <a:sym typeface="Telegraf"/>
              </a:rPr>
              <a:t>A secure backend interface for administrators to manage users, vouchers, redemptions, analytics, and content updates—ensuring smooth platform operations.</a:t>
            </a:r>
          </a:p>
          <a:p>
            <a:pPr marL="0" lvl="0" indent="0" algn="l">
              <a:lnSpc>
                <a:spcPts val="2520"/>
              </a:lnSpc>
            </a:pPr>
            <a:endParaRPr lang="en-US" sz="1800" spc="36">
              <a:solidFill>
                <a:srgbClr val="FFFFFF">
                  <a:alpha val="80000"/>
                </a:srgbClr>
              </a:solidFill>
              <a:latin typeface="Telegraf"/>
              <a:ea typeface="Telegraf"/>
              <a:cs typeface="Telegraf"/>
              <a:sym typeface="Telegraf"/>
            </a:endParaRPr>
          </a:p>
        </p:txBody>
      </p:sp>
      <p:grpSp>
        <p:nvGrpSpPr>
          <p:cNvPr id="21" name="Group 21"/>
          <p:cNvGrpSpPr/>
          <p:nvPr/>
        </p:nvGrpSpPr>
        <p:grpSpPr>
          <a:xfrm>
            <a:off x="13356598" y="8900160"/>
            <a:ext cx="4630075" cy="873397"/>
            <a:chOff x="0" y="0"/>
            <a:chExt cx="6173433" cy="1164529"/>
          </a:xfrm>
        </p:grpSpPr>
        <p:sp>
          <p:nvSpPr>
            <p:cNvPr id="22" name="TextBox 22"/>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23" name="TextBox 23"/>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Freeform 2"/>
          <p:cNvSpPr/>
          <p:nvPr/>
        </p:nvSpPr>
        <p:spPr>
          <a:xfrm rot="-10800000">
            <a:off x="-157266" y="-789373"/>
            <a:ext cx="7453192" cy="5515362"/>
          </a:xfrm>
          <a:custGeom>
            <a:avLst/>
            <a:gdLst/>
            <a:ahLst/>
            <a:cxnLst/>
            <a:rect l="l" t="t" r="r" b="b"/>
            <a:pathLst>
              <a:path w="7453192" h="5515362">
                <a:moveTo>
                  <a:pt x="0" y="0"/>
                </a:moveTo>
                <a:lnTo>
                  <a:pt x="7453191" y="0"/>
                </a:lnTo>
                <a:lnTo>
                  <a:pt x="7453191" y="5515362"/>
                </a:lnTo>
                <a:lnTo>
                  <a:pt x="0" y="5515362"/>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28700" y="2128797"/>
          <a:ext cx="16230600" cy="7464710"/>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1107662">
                <a:tc>
                  <a:txBody>
                    <a:bodyPr/>
                    <a:lstStyle/>
                    <a:p>
                      <a:pPr algn="ctr">
                        <a:lnSpc>
                          <a:spcPts val="2240"/>
                        </a:lnSpc>
                        <a:defRPr/>
                      </a:pPr>
                      <a:r>
                        <a:rPr lang="en-US" sz="1600" b="1">
                          <a:solidFill>
                            <a:srgbClr val="FFFFFF"/>
                          </a:solidFill>
                          <a:latin typeface="Telegraf Bold"/>
                          <a:ea typeface="Telegraf Bold"/>
                          <a:cs typeface="Telegraf Bold"/>
                          <a:sym typeface="Telegraf Bold"/>
                        </a:rPr>
                        <a:t>Tools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b="1">
                          <a:solidFill>
                            <a:srgbClr val="FFFFFF"/>
                          </a:solidFill>
                          <a:latin typeface="Telegraf Bold"/>
                          <a:ea typeface="Telegraf Bold"/>
                          <a:cs typeface="Telegraf Bold"/>
                          <a:sym typeface="Telegraf Bold"/>
                        </a:rPr>
                        <a:t>Roles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b="1">
                          <a:solidFill>
                            <a:srgbClr val="FFFFFF"/>
                          </a:solidFill>
                          <a:latin typeface="Telegraf Bold"/>
                          <a:ea typeface="Telegraf Bold"/>
                          <a:cs typeface="Telegraf Bold"/>
                          <a:sym typeface="Telegraf Bold"/>
                        </a:rPr>
                        <a:t>Purpose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89262">
                <a:tc>
                  <a:txBody>
                    <a:bodyPr/>
                    <a:lstStyle/>
                    <a:p>
                      <a:pPr algn="ctr">
                        <a:lnSpc>
                          <a:spcPts val="2240"/>
                        </a:lnSpc>
                        <a:defRPr/>
                      </a:pPr>
                      <a:r>
                        <a:rPr lang="en-US" sz="1600" b="1">
                          <a:solidFill>
                            <a:srgbClr val="FFFFFF"/>
                          </a:solidFill>
                          <a:latin typeface="Telegraf Medium"/>
                          <a:ea typeface="Telegraf Medium"/>
                          <a:cs typeface="Telegraf Medium"/>
                          <a:sym typeface="Telegraf Medium"/>
                        </a:rPr>
                        <a:t>React.js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Framework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JavaScript library for building user interfaces, handling component-based architecture, state management, and creating interactive UI elements for the voucher redemption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66904">
                <a:tc>
                  <a:txBody>
                    <a:bodyPr/>
                    <a:lstStyle/>
                    <a:p>
                      <a:pPr algn="ctr">
                        <a:lnSpc>
                          <a:spcPts val="2240"/>
                        </a:lnSpc>
                        <a:defRPr/>
                      </a:pPr>
                      <a:r>
                        <a:rPr lang="en-US" sz="1600" b="1">
                          <a:solidFill>
                            <a:srgbClr val="FFFFFF"/>
                          </a:solidFill>
                          <a:latin typeface="Telegraf Medium"/>
                          <a:ea typeface="Telegraf Medium"/>
                          <a:cs typeface="Telegraf Medium"/>
                          <a:sym typeface="Telegraf Medium"/>
                        </a:rPr>
                        <a:t>Tailwind CSS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Styling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Provides fast, consistent, and responsive UI styling directly in JSX. Used throughout the app for responsive design, mobile-first approach, and the CarterRewards theme implementation with custom CSS variables.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89262">
                <a:tc>
                  <a:txBody>
                    <a:bodyPr/>
                    <a:lstStyle/>
                    <a:p>
                      <a:pPr algn="ctr">
                        <a:lnSpc>
                          <a:spcPts val="2240"/>
                        </a:lnSpc>
                        <a:defRPr/>
                      </a:pPr>
                      <a:r>
                        <a:rPr lang="en-US" sz="1600" b="1">
                          <a:solidFill>
                            <a:srgbClr val="FFFFFF"/>
                          </a:solidFill>
                          <a:latin typeface="Telegraf Medium"/>
                          <a:ea typeface="Telegraf Medium"/>
                          <a:cs typeface="Telegraf Medium"/>
                          <a:sym typeface="Telegraf Medium"/>
                        </a:rPr>
                        <a:t>PrimeReact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Components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Prebuilt, accessible UI components like buttons, modals, cards, data tables, and form elements—customizable to match the CarterRewards design needs and brand colors.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11620">
                <a:tc>
                  <a:txBody>
                    <a:bodyPr/>
                    <a:lstStyle/>
                    <a:p>
                      <a:pPr algn="ctr">
                        <a:lnSpc>
                          <a:spcPts val="2240"/>
                        </a:lnSpc>
                        <a:defRPr/>
                      </a:pPr>
                      <a:r>
                        <a:rPr lang="en-US" sz="1600" b="1">
                          <a:solidFill>
                            <a:srgbClr val="FFFFFF"/>
                          </a:solidFill>
                          <a:latin typeface="Telegraf Medium"/>
                          <a:ea typeface="Telegraf Medium"/>
                          <a:cs typeface="Telegraf Medium"/>
                          <a:sym typeface="Telegraf Medium"/>
                        </a:rPr>
                        <a:t>JSPDF &amp; QRCode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Utilities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240"/>
                        </a:lnSpc>
                        <a:defRPr/>
                      </a:pPr>
                      <a:r>
                        <a:rPr lang="en-US" sz="1600">
                          <a:solidFill>
                            <a:srgbClr val="FFFFFF"/>
                          </a:solidFill>
                          <a:latin typeface="Telegraf"/>
                          <a:ea typeface="Telegraf"/>
                          <a:cs typeface="Telegraf"/>
                          <a:sym typeface="Telegraf"/>
                        </a:rPr>
                        <a:t>Generates PDF vouchers with QR codes for redeemed rewards, providing downloadable proof of purchase for customers.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 name="Group 4"/>
          <p:cNvGrpSpPr/>
          <p:nvPr/>
        </p:nvGrpSpPr>
        <p:grpSpPr>
          <a:xfrm>
            <a:off x="13285871" y="917887"/>
            <a:ext cx="4630075" cy="873397"/>
            <a:chOff x="0" y="0"/>
            <a:chExt cx="6173433" cy="1164529"/>
          </a:xfrm>
        </p:grpSpPr>
        <p:sp>
          <p:nvSpPr>
            <p:cNvPr id="5" name="TextBox 5"/>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6" name="TextBox 6"/>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
        <p:nvSpPr>
          <p:cNvPr id="7" name="TextBox 7"/>
          <p:cNvSpPr txBox="1"/>
          <p:nvPr/>
        </p:nvSpPr>
        <p:spPr>
          <a:xfrm>
            <a:off x="1028700" y="927412"/>
            <a:ext cx="10874382" cy="872034"/>
          </a:xfrm>
          <a:prstGeom prst="rect">
            <a:avLst/>
          </a:prstGeom>
        </p:spPr>
        <p:txBody>
          <a:bodyPr lIns="0" tIns="0" rIns="0" bIns="0" rtlCol="0" anchor="t">
            <a:spAutoFit/>
          </a:bodyPr>
          <a:lstStyle/>
          <a:p>
            <a:pPr algn="l">
              <a:lnSpc>
                <a:spcPts val="6834"/>
              </a:lnSpc>
            </a:pPr>
            <a:r>
              <a:rPr lang="en-US" sz="6213" b="1" dirty="0">
                <a:solidFill>
                  <a:srgbClr val="FFFFFF"/>
                </a:solidFill>
                <a:latin typeface="Helvetica Bold"/>
                <a:ea typeface="Helvetica Bold"/>
                <a:cs typeface="Helvetica Bold"/>
                <a:sym typeface="Helvetica Bold"/>
              </a:rPr>
              <a:t>FRONT END TECHNOLOGY</a:t>
            </a:r>
          </a:p>
        </p:txBody>
      </p:sp>
      <p:sp>
        <p:nvSpPr>
          <p:cNvPr id="8" name="Freeform 8"/>
          <p:cNvSpPr/>
          <p:nvPr/>
        </p:nvSpPr>
        <p:spPr>
          <a:xfrm>
            <a:off x="13109555" y="6867724"/>
            <a:ext cx="7453192" cy="5515362"/>
          </a:xfrm>
          <a:custGeom>
            <a:avLst/>
            <a:gdLst/>
            <a:ahLst/>
            <a:cxnLst/>
            <a:rect l="l" t="t" r="r" b="b"/>
            <a:pathLst>
              <a:path w="7453192" h="5515362">
                <a:moveTo>
                  <a:pt x="0" y="0"/>
                </a:moveTo>
                <a:lnTo>
                  <a:pt x="7453191" y="0"/>
                </a:lnTo>
                <a:lnTo>
                  <a:pt x="7453191" y="5515362"/>
                </a:lnTo>
                <a:lnTo>
                  <a:pt x="0" y="5515362"/>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Freeform 2"/>
          <p:cNvSpPr/>
          <p:nvPr/>
        </p:nvSpPr>
        <p:spPr>
          <a:xfrm rot="-10800000">
            <a:off x="-157266" y="-789373"/>
            <a:ext cx="7453192" cy="5515362"/>
          </a:xfrm>
          <a:custGeom>
            <a:avLst/>
            <a:gdLst/>
            <a:ahLst/>
            <a:cxnLst/>
            <a:rect l="l" t="t" r="r" b="b"/>
            <a:pathLst>
              <a:path w="7453192" h="5515362">
                <a:moveTo>
                  <a:pt x="0" y="0"/>
                </a:moveTo>
                <a:lnTo>
                  <a:pt x="7453191" y="0"/>
                </a:lnTo>
                <a:lnTo>
                  <a:pt x="7453191" y="5515362"/>
                </a:lnTo>
                <a:lnTo>
                  <a:pt x="0" y="5515362"/>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028700" y="1846707"/>
          <a:ext cx="16230600" cy="8440293"/>
        </p:xfrm>
        <a:graphic>
          <a:graphicData uri="http://schemas.openxmlformats.org/drawingml/2006/table">
            <a:tbl>
              <a:tblPr/>
              <a:tblGrid>
                <a:gridCol w="5410200">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736751">
                <a:tc>
                  <a:txBody>
                    <a:bodyPr/>
                    <a:lstStyle/>
                    <a:p>
                      <a:pPr algn="ctr">
                        <a:lnSpc>
                          <a:spcPts val="2100"/>
                        </a:lnSpc>
                        <a:defRPr/>
                      </a:pPr>
                      <a:r>
                        <a:rPr lang="en-US" sz="1500" b="1">
                          <a:solidFill>
                            <a:srgbClr val="FFFFFF"/>
                          </a:solidFill>
                          <a:latin typeface="Telegraf Bold"/>
                          <a:ea typeface="Telegraf Bold"/>
                          <a:cs typeface="Telegraf Bold"/>
                          <a:sym typeface="Telegraf Bold"/>
                        </a:rPr>
                        <a:t>Tools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b="1">
                          <a:solidFill>
                            <a:srgbClr val="FFFFFF"/>
                          </a:solidFill>
                          <a:latin typeface="Telegraf Bold"/>
                          <a:ea typeface="Telegraf Bold"/>
                          <a:cs typeface="Telegraf Bold"/>
                          <a:sym typeface="Telegraf Bold"/>
                        </a:rPr>
                        <a:t>Roles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b="1">
                          <a:solidFill>
                            <a:srgbClr val="FFFFFF"/>
                          </a:solidFill>
                          <a:latin typeface="Telegraf Bold"/>
                          <a:ea typeface="Telegraf Bold"/>
                          <a:cs typeface="Telegraf Bold"/>
                          <a:sym typeface="Telegraf Bold"/>
                        </a:rPr>
                        <a:t>Purpose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73717">
                <a:tc>
                  <a:txBody>
                    <a:bodyPr/>
                    <a:lstStyle/>
                    <a:p>
                      <a:pPr algn="ctr">
                        <a:lnSpc>
                          <a:spcPts val="2100"/>
                        </a:lnSpc>
                        <a:defRPr/>
                      </a:pPr>
                      <a:r>
                        <a:rPr lang="en-US" sz="1500" b="1">
                          <a:solidFill>
                            <a:srgbClr val="FFFFFF"/>
                          </a:solidFill>
                          <a:latin typeface="Telegraf Medium"/>
                          <a:ea typeface="Telegraf Medium"/>
                          <a:cs typeface="Telegraf Medium"/>
                          <a:sym typeface="Telegraf Medium"/>
                        </a:rPr>
                        <a:t>Node.js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Runtime Environment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JavaScript runtime that executes server-side code, handles HTTP requests, and manages the backend application lifecycle for the voucher redemption system.</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540479">
                <a:tc>
                  <a:txBody>
                    <a:bodyPr/>
                    <a:lstStyle/>
                    <a:p>
                      <a:pPr algn="ctr">
                        <a:lnSpc>
                          <a:spcPts val="2100"/>
                        </a:lnSpc>
                        <a:defRPr/>
                      </a:pPr>
                      <a:r>
                        <a:rPr lang="en-US" sz="1500" b="1">
                          <a:solidFill>
                            <a:srgbClr val="FFFFFF"/>
                          </a:solidFill>
                          <a:latin typeface="Telegraf Medium"/>
                          <a:ea typeface="Telegraf Medium"/>
                          <a:cs typeface="Telegraf Medium"/>
                          <a:sym typeface="Telegraf Medium"/>
                        </a:rPr>
                        <a:t>Feathers.js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Framework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Real-time API framework that provides RESTful services, WebSocket support, and service-oriented architecture for building scalable backend applications with built-in authentication and database integration.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40479">
                <a:tc>
                  <a:txBody>
                    <a:bodyPr/>
                    <a:lstStyle/>
                    <a:p>
                      <a:pPr algn="ctr">
                        <a:lnSpc>
                          <a:spcPts val="2100"/>
                        </a:lnSpc>
                        <a:defRPr/>
                      </a:pPr>
                      <a:r>
                        <a:rPr lang="en-US" sz="1500" b="1">
                          <a:solidFill>
                            <a:srgbClr val="FFFFFF"/>
                          </a:solidFill>
                          <a:latin typeface="Telegraf Medium"/>
                          <a:ea typeface="Telegraf Medium"/>
                          <a:cs typeface="Telegraf Medium"/>
                          <a:sym typeface="Telegraf Medium"/>
                        </a:rPr>
                        <a:t>Express.js</a:t>
                      </a:r>
                      <a:endParaRPr lang="en-US" sz="1100"/>
                    </a:p>
                    <a:p>
                      <a:pPr algn="ctr">
                        <a:lnSpc>
                          <a:spcPts val="2100"/>
                        </a:lnSpc>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Web Framework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Handles HTTP requests, middleware processing, routing, and provides the foundation for building RESTful APIs and web applications with robust error handling and security features.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540479">
                <a:tc>
                  <a:txBody>
                    <a:bodyPr/>
                    <a:lstStyle/>
                    <a:p>
                      <a:pPr algn="ctr">
                        <a:lnSpc>
                          <a:spcPts val="2100"/>
                        </a:lnSpc>
                        <a:defRPr/>
                      </a:pPr>
                      <a:r>
                        <a:rPr lang="en-US" sz="1500" b="1">
                          <a:solidFill>
                            <a:srgbClr val="FFFFFF"/>
                          </a:solidFill>
                          <a:latin typeface="Telegraf Medium"/>
                          <a:ea typeface="Telegraf Medium"/>
                          <a:cs typeface="Telegraf Medium"/>
                          <a:sym typeface="Telegraf Medium"/>
                        </a:rPr>
                        <a:t>MongoDB &amp; Mongoose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Database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NoSQL database for storing voucher data, user information, and transaction records, with Mongoose providing schema validation, middleware, and object modeling for MongoDB.</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808388">
                <a:tc>
                  <a:txBody>
                    <a:bodyPr/>
                    <a:lstStyle/>
                    <a:p>
                      <a:pPr algn="ctr">
                        <a:lnSpc>
                          <a:spcPts val="2100"/>
                        </a:lnSpc>
                        <a:defRPr/>
                      </a:pPr>
                      <a:r>
                        <a:rPr lang="en-US" sz="1500" b="1">
                          <a:solidFill>
                            <a:srgbClr val="FFFFFF"/>
                          </a:solidFill>
                          <a:latin typeface="Telegraf Medium"/>
                          <a:ea typeface="Telegraf Medium"/>
                          <a:cs typeface="Telegraf Medium"/>
                          <a:sym typeface="Telegraf Medium"/>
                        </a:rPr>
                        <a:t>Ollama AI Engine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a:solidFill>
                            <a:srgbClr val="FFFFFF"/>
                          </a:solidFill>
                          <a:latin typeface="Telegraf"/>
                          <a:ea typeface="Telegraf"/>
                          <a:cs typeface="Telegraf"/>
                          <a:sym typeface="Telegraf"/>
                        </a:rPr>
                        <a:t>Local AI Engine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100"/>
                        </a:lnSpc>
                        <a:defRPr/>
                      </a:pPr>
                      <a:r>
                        <a:rPr lang="en-US" sz="1500" dirty="0">
                          <a:solidFill>
                            <a:srgbClr val="FFFFFF"/>
                          </a:solidFill>
                          <a:latin typeface="Telegraf"/>
                          <a:ea typeface="Telegraf"/>
                          <a:cs typeface="Telegraf"/>
                          <a:sym typeface="Telegraf"/>
                        </a:rPr>
                        <a:t>Runs large language models locally on the server, providing AI chat capabilities without external API dependencies. Supports models like qwen3:0.6b, llama2, and mistral for generating intelligent responses to user queries.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4" name="Group 4"/>
          <p:cNvGrpSpPr/>
          <p:nvPr/>
        </p:nvGrpSpPr>
        <p:grpSpPr>
          <a:xfrm>
            <a:off x="13285871" y="705193"/>
            <a:ext cx="4630075" cy="873397"/>
            <a:chOff x="0" y="0"/>
            <a:chExt cx="6173433" cy="1164529"/>
          </a:xfrm>
        </p:grpSpPr>
        <p:sp>
          <p:nvSpPr>
            <p:cNvPr id="5" name="TextBox 5"/>
            <p:cNvSpPr txBox="1"/>
            <p:nvPr/>
          </p:nvSpPr>
          <p:spPr>
            <a:xfrm>
              <a:off x="0" y="-47625"/>
              <a:ext cx="4439070" cy="1041489"/>
            </a:xfrm>
            <a:prstGeom prst="rect">
              <a:avLst/>
            </a:prstGeom>
          </p:spPr>
          <p:txBody>
            <a:bodyPr lIns="0" tIns="0" rIns="0" bIns="0" rtlCol="0" anchor="t">
              <a:spAutoFit/>
            </a:bodyPr>
            <a:lstStyle/>
            <a:p>
              <a:pPr algn="l">
                <a:lnSpc>
                  <a:spcPts val="5382"/>
                </a:lnSpc>
              </a:pPr>
              <a:r>
                <a:rPr lang="en-US" sz="4893">
                  <a:solidFill>
                    <a:srgbClr val="FFFFFF"/>
                  </a:solidFill>
                  <a:latin typeface="Citadel Script"/>
                  <a:ea typeface="Citadel Script"/>
                  <a:cs typeface="Citadel Script"/>
                  <a:sym typeface="Citadel Script"/>
                </a:rPr>
                <a:t>CarterRewards</a:t>
              </a:r>
            </a:p>
          </p:txBody>
        </p:sp>
        <p:sp>
          <p:nvSpPr>
            <p:cNvPr id="6" name="TextBox 6"/>
            <p:cNvSpPr txBox="1"/>
            <p:nvPr/>
          </p:nvSpPr>
          <p:spPr>
            <a:xfrm>
              <a:off x="1734363" y="766049"/>
              <a:ext cx="4439070" cy="398480"/>
            </a:xfrm>
            <a:prstGeom prst="rect">
              <a:avLst/>
            </a:prstGeom>
          </p:spPr>
          <p:txBody>
            <a:bodyPr lIns="0" tIns="0" rIns="0" bIns="0" rtlCol="0" anchor="t">
              <a:spAutoFit/>
            </a:bodyPr>
            <a:lstStyle/>
            <a:p>
              <a:pPr algn="ctr">
                <a:lnSpc>
                  <a:spcPts val="2401"/>
                </a:lnSpc>
                <a:spcBef>
                  <a:spcPct val="0"/>
                </a:spcBef>
              </a:pPr>
              <a:r>
                <a:rPr lang="en-US" sz="1715">
                  <a:solidFill>
                    <a:srgbClr val="FFFFFF"/>
                  </a:solidFill>
                  <a:latin typeface="Helvetica"/>
                  <a:ea typeface="Helvetica"/>
                  <a:cs typeface="Helvetica"/>
                  <a:sym typeface="Helvetica"/>
                </a:rPr>
                <a:t>by Carter Banking</a:t>
              </a:r>
            </a:p>
          </p:txBody>
        </p:sp>
      </p:grpSp>
      <p:sp>
        <p:nvSpPr>
          <p:cNvPr id="7" name="TextBox 7"/>
          <p:cNvSpPr txBox="1"/>
          <p:nvPr/>
        </p:nvSpPr>
        <p:spPr>
          <a:xfrm>
            <a:off x="1028700" y="714718"/>
            <a:ext cx="10874382" cy="872034"/>
          </a:xfrm>
          <a:prstGeom prst="rect">
            <a:avLst/>
          </a:prstGeom>
        </p:spPr>
        <p:txBody>
          <a:bodyPr lIns="0" tIns="0" rIns="0" bIns="0" rtlCol="0" anchor="t">
            <a:spAutoFit/>
          </a:bodyPr>
          <a:lstStyle/>
          <a:p>
            <a:pPr algn="l">
              <a:lnSpc>
                <a:spcPts val="6834"/>
              </a:lnSpc>
            </a:pPr>
            <a:r>
              <a:rPr lang="en-US" sz="6213" b="1" dirty="0">
                <a:solidFill>
                  <a:srgbClr val="FFFFFF"/>
                </a:solidFill>
                <a:latin typeface="Helvetica Bold"/>
                <a:ea typeface="Helvetica Bold"/>
                <a:cs typeface="Helvetica Bold"/>
                <a:sym typeface="Helvetica Bold"/>
              </a:rPr>
              <a:t>BACK END TECHNOLOGY</a:t>
            </a:r>
          </a:p>
        </p:txBody>
      </p:sp>
      <p:sp>
        <p:nvSpPr>
          <p:cNvPr id="8" name="Freeform 8"/>
          <p:cNvSpPr/>
          <p:nvPr/>
        </p:nvSpPr>
        <p:spPr>
          <a:xfrm>
            <a:off x="13109555" y="6867724"/>
            <a:ext cx="7453192" cy="5515362"/>
          </a:xfrm>
          <a:custGeom>
            <a:avLst/>
            <a:gdLst/>
            <a:ahLst/>
            <a:cxnLst/>
            <a:rect l="l" t="t" r="r" b="b"/>
            <a:pathLst>
              <a:path w="7453192" h="5515362">
                <a:moveTo>
                  <a:pt x="0" y="0"/>
                </a:moveTo>
                <a:lnTo>
                  <a:pt x="7453191" y="0"/>
                </a:lnTo>
                <a:lnTo>
                  <a:pt x="7453191" y="5515362"/>
                </a:lnTo>
                <a:lnTo>
                  <a:pt x="0" y="5515362"/>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1E"/>
        </a:solidFill>
        <a:effectLst/>
      </p:bgPr>
    </p:bg>
    <p:spTree>
      <p:nvGrpSpPr>
        <p:cNvPr id="1" name=""/>
        <p:cNvGrpSpPr/>
        <p:nvPr/>
      </p:nvGrpSpPr>
      <p:grpSpPr>
        <a:xfrm>
          <a:off x="0" y="0"/>
          <a:ext cx="0" cy="0"/>
          <a:chOff x="0" y="0"/>
          <a:chExt cx="0" cy="0"/>
        </a:xfrm>
      </p:grpSpPr>
      <p:sp>
        <p:nvSpPr>
          <p:cNvPr id="2" name="TextBox 2"/>
          <p:cNvSpPr txBox="1"/>
          <p:nvPr/>
        </p:nvSpPr>
        <p:spPr>
          <a:xfrm>
            <a:off x="11786180" y="7965151"/>
            <a:ext cx="4675200" cy="1113406"/>
          </a:xfrm>
          <a:prstGeom prst="rect">
            <a:avLst/>
          </a:prstGeom>
        </p:spPr>
        <p:txBody>
          <a:bodyPr lIns="0" tIns="0" rIns="0" bIns="0" rtlCol="0" anchor="t">
            <a:spAutoFit/>
          </a:bodyPr>
          <a:lstStyle/>
          <a:p>
            <a:pPr algn="l">
              <a:lnSpc>
                <a:spcPts val="7558"/>
              </a:lnSpc>
            </a:pPr>
            <a:r>
              <a:rPr lang="en-US" sz="6871">
                <a:solidFill>
                  <a:srgbClr val="FFFFFF"/>
                </a:solidFill>
                <a:latin typeface="Citadel Script"/>
                <a:ea typeface="Citadel Script"/>
                <a:cs typeface="Citadel Script"/>
                <a:sym typeface="Citadel Script"/>
              </a:rPr>
              <a:t>CarterRewards</a:t>
            </a:r>
          </a:p>
        </p:txBody>
      </p:sp>
      <p:sp>
        <p:nvSpPr>
          <p:cNvPr id="3" name="TextBox 3"/>
          <p:cNvSpPr txBox="1"/>
          <p:nvPr/>
        </p:nvSpPr>
        <p:spPr>
          <a:xfrm>
            <a:off x="13612800" y="8832138"/>
            <a:ext cx="4675200" cy="426162"/>
          </a:xfrm>
          <a:prstGeom prst="rect">
            <a:avLst/>
          </a:prstGeom>
        </p:spPr>
        <p:txBody>
          <a:bodyPr lIns="0" tIns="0" rIns="0" bIns="0" rtlCol="0" anchor="t">
            <a:spAutoFit/>
          </a:bodyPr>
          <a:lstStyle/>
          <a:p>
            <a:pPr algn="ctr">
              <a:lnSpc>
                <a:spcPts val="3372"/>
              </a:lnSpc>
              <a:spcBef>
                <a:spcPct val="0"/>
              </a:spcBef>
            </a:pPr>
            <a:r>
              <a:rPr lang="en-US" sz="2409">
                <a:solidFill>
                  <a:srgbClr val="FFFFFF"/>
                </a:solidFill>
                <a:latin typeface="Helvetica"/>
                <a:ea typeface="Helvetica"/>
                <a:cs typeface="Helvetica"/>
                <a:sym typeface="Helvetica"/>
              </a:rPr>
              <a:t>by Carter Banking</a:t>
            </a:r>
          </a:p>
        </p:txBody>
      </p:sp>
      <p:sp>
        <p:nvSpPr>
          <p:cNvPr id="4" name="TextBox 4"/>
          <p:cNvSpPr txBox="1"/>
          <p:nvPr/>
        </p:nvSpPr>
        <p:spPr>
          <a:xfrm>
            <a:off x="1795713" y="4463733"/>
            <a:ext cx="10093022" cy="1350010"/>
          </a:xfrm>
          <a:prstGeom prst="rect">
            <a:avLst/>
          </a:prstGeom>
        </p:spPr>
        <p:txBody>
          <a:bodyPr lIns="0" tIns="0" rIns="0" bIns="0" rtlCol="0" anchor="t">
            <a:spAutoFit/>
          </a:bodyPr>
          <a:lstStyle/>
          <a:p>
            <a:pPr algn="l">
              <a:lnSpc>
                <a:spcPts val="9679"/>
              </a:lnSpc>
            </a:pPr>
            <a:r>
              <a:rPr lang="en-US" sz="8799">
                <a:solidFill>
                  <a:srgbClr val="FFFFFF"/>
                </a:solidFill>
                <a:latin typeface="Telegraf"/>
                <a:ea typeface="Telegraf"/>
                <a:cs typeface="Telegraf"/>
                <a:sym typeface="Telegraf"/>
              </a:rPr>
              <a:t>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783</Words>
  <Application>Microsoft Office PowerPoint</Application>
  <PresentationFormat>Custom</PresentationFormat>
  <Paragraphs>90</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Helvetica Bold</vt:lpstr>
      <vt:lpstr>Calibri</vt:lpstr>
      <vt:lpstr>Helvetica</vt:lpstr>
      <vt:lpstr>Arial</vt:lpstr>
      <vt:lpstr>Telegraf Bold</vt:lpstr>
      <vt:lpstr>Telegraf Medium</vt:lpstr>
      <vt:lpstr>Telegraf</vt:lpstr>
      <vt:lpstr>Citadel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Voucher Redemption App</dc:title>
  <cp:lastModifiedBy>Daniel Haziq Norhisham</cp:lastModifiedBy>
  <cp:revision>2</cp:revision>
  <dcterms:created xsi:type="dcterms:W3CDTF">2006-08-16T00:00:00Z</dcterms:created>
  <dcterms:modified xsi:type="dcterms:W3CDTF">2025-08-03T12:25:17Z</dcterms:modified>
  <dc:identifier>DAGu8zJZaos</dc:identifier>
</cp:coreProperties>
</file>